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57" r:id="rId3"/>
    <p:sldId id="258" r:id="rId4"/>
    <p:sldId id="326" r:id="rId5"/>
    <p:sldId id="289" r:id="rId6"/>
    <p:sldId id="267" r:id="rId7"/>
    <p:sldId id="288" r:id="rId8"/>
    <p:sldId id="328" r:id="rId9"/>
    <p:sldId id="298" r:id="rId10"/>
    <p:sldId id="327" r:id="rId11"/>
    <p:sldId id="313" r:id="rId12"/>
    <p:sldId id="266" r:id="rId13"/>
    <p:sldId id="314" r:id="rId14"/>
    <p:sldId id="337" r:id="rId15"/>
    <p:sldId id="329" r:id="rId16"/>
    <p:sldId id="261" r:id="rId17"/>
    <p:sldId id="306" r:id="rId18"/>
    <p:sldId id="330" r:id="rId19"/>
    <p:sldId id="315" r:id="rId20"/>
    <p:sldId id="263" r:id="rId21"/>
    <p:sldId id="336" r:id="rId22"/>
    <p:sldId id="338" r:id="rId23"/>
    <p:sldId id="339" r:id="rId24"/>
    <p:sldId id="332" r:id="rId25"/>
    <p:sldId id="334" r:id="rId26"/>
    <p:sldId id="294" r:id="rId27"/>
    <p:sldId id="340" r:id="rId28"/>
    <p:sldId id="333" r:id="rId29"/>
    <p:sldId id="268" r:id="rId30"/>
    <p:sldId id="342" r:id="rId31"/>
    <p:sldId id="343" r:id="rId32"/>
    <p:sldId id="349" r:id="rId33"/>
    <p:sldId id="344" r:id="rId34"/>
    <p:sldId id="345" r:id="rId35"/>
    <p:sldId id="346" r:id="rId36"/>
    <p:sldId id="347" r:id="rId37"/>
    <p:sldId id="348" r:id="rId38"/>
    <p:sldId id="351" r:id="rId39"/>
    <p:sldId id="350" r:id="rId40"/>
    <p:sldId id="271" r:id="rId41"/>
    <p:sldId id="310" r:id="rId42"/>
    <p:sldId id="291" r:id="rId43"/>
    <p:sldId id="272" r:id="rId44"/>
    <p:sldId id="352" r:id="rId45"/>
    <p:sldId id="341" r:id="rId46"/>
    <p:sldId id="354" r:id="rId47"/>
    <p:sldId id="353" r:id="rId48"/>
    <p:sldId id="275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794E"/>
    <a:srgbClr val="893F16"/>
    <a:srgbClr val="56915F"/>
    <a:srgbClr val="FAF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610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nta\Leviia\BILANS%20&amp;%20PERSPECTIVES%20ARCJ\Statistiqu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u="none" strike="noStrike" kern="1200" baseline="0">
                <a:solidFill>
                  <a:sysClr val="windowText" lastClr="000000"/>
                </a:solidFill>
                <a:latin typeface="Fira Sans Light" panose="020B0403050000020004" pitchFamily="34" charset="0"/>
              </a:rPr>
              <a:t>Courbes d'abonnés par type d'outils</a:t>
            </a:r>
          </a:p>
        </c:rich>
      </c:tx>
      <c:layout>
        <c:manualLayout>
          <c:xMode val="edge"/>
          <c:yMode val="edge"/>
          <c:x val="0.20270379338175945"/>
          <c:y val="7.002801120448179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'Réseaux sociaux'!$A$2</c:f>
              <c:strCache>
                <c:ptCount val="1"/>
                <c:pt idx="0">
                  <c:v>Newsletter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sociaux'!$B$2:$I$2</c:f>
              <c:numCache>
                <c:formatCode>General</c:formatCode>
                <c:ptCount val="8"/>
                <c:pt idx="0">
                  <c:v>580</c:v>
                </c:pt>
                <c:pt idx="1">
                  <c:v>625</c:v>
                </c:pt>
                <c:pt idx="2">
                  <c:v>650</c:v>
                </c:pt>
                <c:pt idx="3">
                  <c:v>759</c:v>
                </c:pt>
                <c:pt idx="4">
                  <c:v>858</c:v>
                </c:pt>
                <c:pt idx="5">
                  <c:v>917</c:v>
                </c:pt>
                <c:pt idx="6">
                  <c:v>997</c:v>
                </c:pt>
                <c:pt idx="7">
                  <c:v>1329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F7-4418-B7A1-1FCD3BA1B47F}"/>
            </c:ext>
          </c:extLst>
        </c:ser>
        <c:ser>
          <c:idx val="1"/>
          <c:order val="1"/>
          <c:tx>
            <c:strRef>
              <c:f>'Réseaux sociaux'!$A$3</c:f>
              <c:strCache>
                <c:ptCount val="1"/>
                <c:pt idx="0">
                  <c:v>Facebook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sociaux'!$B$3:$I$3</c:f>
              <c:numCache>
                <c:formatCode>General</c:formatCode>
                <c:ptCount val="8"/>
                <c:pt idx="0">
                  <c:v>160</c:v>
                </c:pt>
                <c:pt idx="1">
                  <c:v>240</c:v>
                </c:pt>
                <c:pt idx="2">
                  <c:v>347</c:v>
                </c:pt>
                <c:pt idx="3">
                  <c:v>417</c:v>
                </c:pt>
                <c:pt idx="4">
                  <c:v>589</c:v>
                </c:pt>
                <c:pt idx="5">
                  <c:v>638</c:v>
                </c:pt>
                <c:pt idx="6">
                  <c:v>711</c:v>
                </c:pt>
                <c:pt idx="7">
                  <c:v>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F7-4418-B7A1-1FCD3BA1B47F}"/>
            </c:ext>
          </c:extLst>
        </c:ser>
        <c:ser>
          <c:idx val="2"/>
          <c:order val="2"/>
          <c:tx>
            <c:strRef>
              <c:f>'Réseaux sociaux'!$A$4</c:f>
              <c:strCache>
                <c:ptCount val="1"/>
                <c:pt idx="0">
                  <c:v>Twitter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sociaux'!$B$4:$I$4</c:f>
              <c:numCache>
                <c:formatCode>General</c:formatCode>
                <c:ptCount val="8"/>
                <c:pt idx="0">
                  <c:v>99</c:v>
                </c:pt>
                <c:pt idx="1">
                  <c:v>176</c:v>
                </c:pt>
                <c:pt idx="2">
                  <c:v>217</c:v>
                </c:pt>
                <c:pt idx="3">
                  <c:v>293</c:v>
                </c:pt>
                <c:pt idx="4">
                  <c:v>349</c:v>
                </c:pt>
                <c:pt idx="5">
                  <c:v>392</c:v>
                </c:pt>
                <c:pt idx="6">
                  <c:v>438</c:v>
                </c:pt>
                <c:pt idx="7">
                  <c:v>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F7-4418-B7A1-1FCD3BA1B47F}"/>
            </c:ext>
          </c:extLst>
        </c:ser>
        <c:ser>
          <c:idx val="3"/>
          <c:order val="3"/>
          <c:tx>
            <c:strRef>
              <c:f>'Réseaux sociaux'!$A$5</c:f>
              <c:strCache>
                <c:ptCount val="1"/>
                <c:pt idx="0">
                  <c:v>Instagram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sociaux'!$B$5:$I$5</c:f>
              <c:numCache>
                <c:formatCode>General</c:formatCode>
                <c:ptCount val="8"/>
                <c:pt idx="0">
                  <c:v>28</c:v>
                </c:pt>
                <c:pt idx="1">
                  <c:v>112</c:v>
                </c:pt>
                <c:pt idx="2">
                  <c:v>196</c:v>
                </c:pt>
                <c:pt idx="3">
                  <c:v>265</c:v>
                </c:pt>
                <c:pt idx="4">
                  <c:v>421</c:v>
                </c:pt>
                <c:pt idx="5">
                  <c:v>577</c:v>
                </c:pt>
                <c:pt idx="6">
                  <c:v>660</c:v>
                </c:pt>
                <c:pt idx="7">
                  <c:v>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F7-4418-B7A1-1FCD3BA1B47F}"/>
            </c:ext>
          </c:extLst>
        </c:ser>
        <c:ser>
          <c:idx val="4"/>
          <c:order val="4"/>
          <c:tx>
            <c:strRef>
              <c:f>'Réseaux sociaux'!$A$6</c:f>
              <c:strCache>
                <c:ptCount val="1"/>
                <c:pt idx="0">
                  <c:v>LinkedIn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star"/>
            <c:size val="6"/>
            <c:spPr>
              <a:noFill/>
              <a:ln w="9525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sociaux'!$B$6:$I$6</c:f>
              <c:numCache>
                <c:formatCode>General</c:formatCode>
                <c:ptCount val="8"/>
                <c:pt idx="6">
                  <c:v>76</c:v>
                </c:pt>
                <c:pt idx="7">
                  <c:v>180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EF7-4418-B7A1-1FCD3BA1B47F}"/>
            </c:ext>
          </c:extLst>
        </c:ser>
        <c:ser>
          <c:idx val="5"/>
          <c:order val="5"/>
          <c:tx>
            <c:strRef>
              <c:f>'Réseaux sociaux'!$A$7</c:f>
              <c:strCache>
                <c:ptCount val="1"/>
                <c:pt idx="0">
                  <c:v>YouTube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/>
              </a:soli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'Réseaux sociaux'!$B$1:$I$1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'Réseaux sociaux'!$B$7:$I$7</c:f>
              <c:numCache>
                <c:formatCode>General</c:formatCode>
                <c:ptCount val="8"/>
                <c:pt idx="7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EF7-4418-B7A1-1FCD3BA1B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852672"/>
        <c:axId val="231871232"/>
      </c:lineChart>
      <c:catAx>
        <c:axId val="231852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1871232"/>
        <c:crosses val="autoZero"/>
        <c:auto val="1"/>
        <c:lblAlgn val="ctr"/>
        <c:lblOffset val="100"/>
        <c:noMultiLvlLbl val="0"/>
      </c:catAx>
      <c:valAx>
        <c:axId val="231871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Nombre d'abonnés au 1er janvier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1852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BD9EC-C60C-4648-8C73-49E6615B4E5A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11997-1A19-4ACB-8EA1-769441294D2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21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11997-1A19-4ACB-8EA1-769441294D26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609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11997-1A19-4ACB-8EA1-769441294D26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14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48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8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9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36" b="0" i="0">
                <a:solidFill>
                  <a:srgbClr val="808080"/>
                </a:solidFill>
                <a:latin typeface="Segoe UI"/>
                <a:cs typeface="Segoe UI"/>
              </a:defRPr>
            </a:lvl1pPr>
          </a:lstStyle>
          <a:p>
            <a:pPr marL="6481">
              <a:spcBef>
                <a:spcPts val="107"/>
              </a:spcBef>
            </a:pPr>
            <a:r>
              <a:rPr lang="fr-FR" spc="3"/>
              <a:t>Entretien </a:t>
            </a:r>
            <a:r>
              <a:rPr lang="fr-FR" spc="13"/>
              <a:t>du</a:t>
            </a:r>
            <a:r>
              <a:rPr lang="fr-FR" spc="5"/>
              <a:t> </a:t>
            </a:r>
            <a:r>
              <a:rPr lang="fr-FR" spc="3"/>
              <a:t>01/02/2023</a:t>
            </a:r>
            <a:r>
              <a:rPr lang="fr-FR" spc="20"/>
              <a:t> </a:t>
            </a:r>
            <a:r>
              <a:rPr lang="fr-FR" spc="10"/>
              <a:t>présenté</a:t>
            </a:r>
            <a:r>
              <a:rPr lang="fr-FR" spc="28"/>
              <a:t> </a:t>
            </a:r>
            <a:r>
              <a:rPr lang="fr-FR" spc="15"/>
              <a:t>par</a:t>
            </a:r>
            <a:r>
              <a:rPr lang="fr-FR" spc="41"/>
              <a:t> </a:t>
            </a:r>
            <a:r>
              <a:rPr lang="fr-FR" spc="10"/>
              <a:t>Ferry</a:t>
            </a:r>
            <a:r>
              <a:rPr lang="fr-FR" spc="8"/>
              <a:t> Nicolas</a:t>
            </a:r>
            <a:endParaRPr lang="fr-FR" spc="8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08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6481">
              <a:spcBef>
                <a:spcPts val="23"/>
              </a:spcBef>
            </a:pPr>
            <a:r>
              <a:rPr lang="fr-FR"/>
              <a:t>Page</a:t>
            </a:r>
            <a:r>
              <a:rPr lang="fr-FR" spc="-26"/>
              <a:t> </a:t>
            </a:r>
            <a:fld id="{81D60167-4931-47E6-BA6A-407CBD079E47}" type="slidenum">
              <a:rPr spc="5" smtClean="0"/>
              <a:pPr marL="6481">
                <a:spcBef>
                  <a:spcPts val="23"/>
                </a:spcBef>
              </a:pPr>
              <a:t>‹N°›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169521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57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21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01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9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41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81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07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78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E1CB0-E8BC-4EDB-95A2-D6D7E3450773}" type="datetimeFigureOut">
              <a:rPr lang="fr-FR" smtClean="0"/>
              <a:pPr/>
              <a:t>06/02/2024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148F7-F1CB-4590-84A2-F421111AF01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95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5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7.jpeg"/><Relationship Id="rId5" Type="http://schemas.microsoft.com/office/2007/relationships/hdphoto" Target="../media/hdphoto10.wdp"/><Relationship Id="rId10" Type="http://schemas.openxmlformats.org/officeDocument/2006/relationships/image" Target="../media/image56.jpeg"/><Relationship Id="rId4" Type="http://schemas.openxmlformats.org/officeDocument/2006/relationships/image" Target="../media/image53.png"/><Relationship Id="rId9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6864" cy="1944216"/>
          </a:xfrm>
        </p:spPr>
        <p:txBody>
          <a:bodyPr>
            <a:noAutofit/>
          </a:bodyPr>
          <a:lstStyle/>
          <a:p>
            <a:r>
              <a:rPr lang="fr-FR" sz="4800" dirty="0">
                <a:latin typeface="Quiche Display Bold" panose="00000800000000000000" pitchFamily="2" charset="0"/>
              </a:rPr>
              <a:t>Assemblée générale </a:t>
            </a:r>
            <a:br>
              <a:rPr lang="fr-FR" sz="4800" dirty="0">
                <a:latin typeface="Quiche Display Bold" panose="00000800000000000000" pitchFamily="2" charset="0"/>
              </a:rPr>
            </a:br>
            <a:r>
              <a:rPr lang="fr-FR" sz="4800" dirty="0">
                <a:latin typeface="Quiche Display Bold" panose="00000800000000000000" pitchFamily="2" charset="0"/>
              </a:rPr>
              <a:t>ordinaire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9791" y="4869160"/>
            <a:ext cx="3632448" cy="72008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07 février 2024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si\Leviia\COMMUNICATION\LOGOS\LOGO ARCJ OK\ENVOI_LOGO_OK\JPG_ARCJ\FEUILL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9033" l="5155" r="97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29670" y="2893711"/>
            <a:ext cx="137769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C73C3B-3DA6-1301-1175-A008961B2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731468" cy="13776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716" y="2271924"/>
            <a:ext cx="5112568" cy="2314152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latin typeface="Quiche Display Bold" panose="00000800000000000000" pitchFamily="2" charset="0"/>
              </a:rPr>
              <a:t>COMMUNICATION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A99B7-6E05-2E5A-D09E-33AAF361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4136160" y="2982530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6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770" y="0"/>
            <a:ext cx="7467600" cy="1143000"/>
          </a:xfrm>
        </p:spPr>
        <p:txBody>
          <a:bodyPr/>
          <a:lstStyle/>
          <a:p>
            <a:r>
              <a:rPr lang="fr-FR" dirty="0">
                <a:latin typeface="Quiche Display Bold" panose="00000800000000000000" pitchFamily="2" charset="0"/>
              </a:rPr>
              <a:t>REVUE DE PRESSE 2023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2DF50F-A45C-60D6-178D-3CE747144D65}"/>
              </a:ext>
            </a:extLst>
          </p:cNvPr>
          <p:cNvSpPr txBox="1"/>
          <p:nvPr/>
        </p:nvSpPr>
        <p:spPr>
          <a:xfrm>
            <a:off x="237511" y="1844824"/>
            <a:ext cx="288032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14 articles sur les cités-jardins d</a:t>
            </a:r>
            <a:r>
              <a:rPr lang="fr-FR" sz="1400" b="0" i="0" u="none" strike="noStrike" baseline="0" dirty="0">
                <a:solidFill>
                  <a:srgbClr val="843D16"/>
                </a:solidFill>
                <a:latin typeface="Fira Sans Light" panose="020B0403050000020004" pitchFamily="34" charset="0"/>
              </a:rPr>
              <a:t>’Ile-de-France, 14 articles 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et </a:t>
            </a:r>
            <a:r>
              <a:rPr lang="fr-FR" sz="1400" b="0" i="0" u="none" strike="noStrike" baseline="0" dirty="0">
                <a:solidFill>
                  <a:srgbClr val="843D16"/>
                </a:solidFill>
                <a:latin typeface="Fira Sans Light" panose="020B0403050000020004" pitchFamily="34" charset="0"/>
              </a:rPr>
              <a:t>21 articles 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spécifiquement sur la cité-jardin de la Butte Rouge de Châtenay-Malabry. 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0000"/>
                </a:solidFill>
                <a:latin typeface="Fira Sans Light" panose="020B0403050000020004" pitchFamily="34" charset="0"/>
              </a:rPr>
              <a:t>25 articles, sur les cités-jardins en France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Un dossier sur les cités-jardins « Cités-jardins : de l’utopie sociale au mode de vie urbain », magazine de la MGEN n°332. </a:t>
            </a:r>
            <a:endParaRPr lang="fr-FR" sz="1400" dirty="0">
              <a:latin typeface="Fira Sans Light" panose="020B040305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B6FB4D1-58A6-76C4-4006-F818069AE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31" y="1144866"/>
            <a:ext cx="2723478" cy="24490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45CC69-F416-AB79-5E75-FDAE3F488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148" y="3714262"/>
            <a:ext cx="2775759" cy="29592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F59ACF-91CB-52DC-92C2-FDC398FB8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3714262"/>
            <a:ext cx="2592288" cy="29379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73CA9C7-7D67-BAAF-8337-2A235EBB28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7" t="6675" r="4199"/>
          <a:stretch/>
        </p:blipFill>
        <p:spPr>
          <a:xfrm>
            <a:off x="5998151" y="1128670"/>
            <a:ext cx="2952329" cy="24490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400" y="26064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latin typeface="Quiche Display Bold" panose="00000800000000000000" pitchFamily="2" charset="0"/>
              </a:rPr>
              <a:t>COMMUNICATION NUMÉRIQUE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FD0893AE-4B25-EA0E-C723-3AD20040C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1108670"/>
              </p:ext>
            </p:extLst>
          </p:nvPr>
        </p:nvGraphicFramePr>
        <p:xfrm>
          <a:off x="503548" y="1556792"/>
          <a:ext cx="81369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sz="3600" dirty="0">
                <a:latin typeface="Quiche Display Bold" panose="00000800000000000000" pitchFamily="2" charset="0"/>
              </a:rPr>
              <a:t>Site internet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3744416" cy="3196952"/>
          </a:xfrm>
        </p:spPr>
        <p:txBody>
          <a:bodyPr>
            <a:normAutofit fontScale="92500"/>
          </a:bodyPr>
          <a:lstStyle/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Nouvelle mise en page d’agenda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Création d’un formulaire en ligne pour déposer des évènements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De nombreuses actualités et un agenda régulièrement mis à jour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Mise à jour sur l’espace « Médiathèque » des documents disponibles au siège de l’association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EEBEF2-60FE-D548-648C-CAA59CD6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908720"/>
            <a:ext cx="4248472" cy="56498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332F8A-5FDA-E017-DD41-DF1711D1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Quiche Display Bold" panose="00000800000000000000" pitchFamily="2" charset="0"/>
              </a:rPr>
              <a:t>COMMUNICATION PAPIER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0AA5B3-6656-067D-B014-00940A34F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28733"/>
            <a:ext cx="3754760" cy="2654629"/>
          </a:xfrm>
          <a:prstGeom prst="rect">
            <a:avLst/>
          </a:prstGeom>
          <a:ln>
            <a:solidFill>
              <a:srgbClr val="893F16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E34595-7CBA-B2CB-6807-05731E292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73313"/>
            <a:ext cx="3755022" cy="2654628"/>
          </a:xfrm>
          <a:prstGeom prst="rect">
            <a:avLst/>
          </a:prstGeom>
          <a:ln>
            <a:solidFill>
              <a:srgbClr val="893F16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F879F6-90B5-4995-95CA-78180A150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399085"/>
            <a:ext cx="2232248" cy="3191190"/>
          </a:xfrm>
          <a:prstGeom prst="rect">
            <a:avLst/>
          </a:prstGeom>
          <a:ln>
            <a:solidFill>
              <a:srgbClr val="893F16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227A06-F612-DBE2-6E56-FDA6953780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1978" y="3399085"/>
            <a:ext cx="2218503" cy="3191190"/>
          </a:xfrm>
          <a:prstGeom prst="rect">
            <a:avLst/>
          </a:prstGeom>
          <a:ln>
            <a:solidFill>
              <a:srgbClr val="893F1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87C3577-FB19-C105-F2CF-BDBBFD32C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5976" y="1268760"/>
            <a:ext cx="4599989" cy="2022496"/>
          </a:xfrm>
        </p:spPr>
        <p:txBody>
          <a:bodyPr>
            <a:normAutofit/>
          </a:bodyPr>
          <a:lstStyle/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Mise à jour du prospectus de 2011 « La cité-jardin de Stains »</a:t>
            </a:r>
          </a:p>
          <a:p>
            <a:pPr marL="0" indent="0">
              <a:buClr>
                <a:srgbClr val="D1794E"/>
              </a:buClr>
              <a:buNone/>
            </a:pPr>
            <a:endParaRPr lang="fr-FR" sz="1800" dirty="0">
              <a:latin typeface="Fira Sans Light" panose="020B0403050000020004" pitchFamily="34" charset="0"/>
            </a:endParaRP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Mise en place de prospectus spécifiques aux animations du local Mémoires de cité-jardin. </a:t>
            </a:r>
          </a:p>
        </p:txBody>
      </p:sp>
    </p:spTree>
    <p:extLst>
      <p:ext uri="{BB962C8B-B14F-4D97-AF65-F5344CB8AC3E}">
        <p14:creationId xmlns:p14="http://schemas.microsoft.com/office/powerpoint/2010/main" val="2135666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632848" cy="2314152"/>
          </a:xfrm>
        </p:spPr>
        <p:txBody>
          <a:bodyPr>
            <a:noAutofit/>
          </a:bodyPr>
          <a:lstStyle/>
          <a:p>
            <a:pPr algn="ctr"/>
            <a:r>
              <a:rPr lang="fr-FR" sz="5400" dirty="0">
                <a:latin typeface="Quiche Display Bold" panose="00000800000000000000" pitchFamily="2" charset="0"/>
              </a:rPr>
              <a:t>MÉMOIRES DE CITÉ-JARDINS</a:t>
            </a: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r>
              <a:rPr lang="fr-FR" sz="4000" b="1" dirty="0">
                <a:latin typeface="Quiche Display Bold" panose="00000800000000000000" pitchFamily="2" charset="0"/>
              </a:rPr>
              <a:t>siège social de l’association et lieu d’accueil du public</a:t>
            </a:r>
            <a:endParaRPr lang="fr-FR" dirty="0">
              <a:latin typeface="Quiche Display Bold" panose="000008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A99B7-6E05-2E5A-D09E-33AAF361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3848128" y="2347742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Quiche Display Bold" panose="00000800000000000000" pitchFamily="2" charset="0"/>
              </a:rPr>
              <a:t>Chiffres clés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A94FF8-B888-1E14-87C8-41B32E0FF21C}"/>
              </a:ext>
            </a:extLst>
          </p:cNvPr>
          <p:cNvSpPr txBox="1"/>
          <p:nvPr/>
        </p:nvSpPr>
        <p:spPr>
          <a:xfrm>
            <a:off x="6588224" y="4124362"/>
            <a:ext cx="2376264" cy="2256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843D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108 publications</a:t>
            </a:r>
            <a:r>
              <a:rPr lang="fr-FR" sz="18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, dont 20 dossiers thématiques ont été intégrés dans la base de données du site internet</a:t>
            </a:r>
            <a:endParaRPr lang="fr-FR" sz="2400" i="1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621D6C6-626A-4D3E-B434-F6E3F6C2A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889" y1="18359" x2="36444" y2="34180"/>
                        <a14:foregroundMark x1="29667" y1="53320" x2="35667" y2="59766"/>
                        <a14:foregroundMark x1="52222" y1="35547" x2="55778" y2="48828"/>
                        <a14:foregroundMark x1="63111" y1="23828" x2="66667" y2="40039"/>
                        <a14:foregroundMark x1="72444" y1="55273" x2="72333" y2="5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53" y="1836222"/>
            <a:ext cx="2675714" cy="15221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35BA2C5-2CB1-E0C5-3A4D-B2D39F447ECA}"/>
              </a:ext>
            </a:extLst>
          </p:cNvPr>
          <p:cNvSpPr txBox="1"/>
          <p:nvPr/>
        </p:nvSpPr>
        <p:spPr>
          <a:xfrm>
            <a:off x="1034933" y="2820264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D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1 855 visiteurs</a:t>
            </a:r>
          </a:p>
          <a:p>
            <a:r>
              <a:rPr lang="fr-FR" sz="1800" i="1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(contre 1289 en 2022)</a:t>
            </a:r>
            <a:endParaRPr lang="fr-FR" dirty="0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BE3BBCD-E17A-7F23-D3E9-232F5940D380}"/>
              </a:ext>
            </a:extLst>
          </p:cNvPr>
          <p:cNvGrpSpPr/>
          <p:nvPr/>
        </p:nvGrpSpPr>
        <p:grpSpPr>
          <a:xfrm>
            <a:off x="4211960" y="1669047"/>
            <a:ext cx="3115798" cy="2351546"/>
            <a:chOff x="4211960" y="1669047"/>
            <a:chExt cx="3115798" cy="235154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341A445-B2D5-C1E0-B703-2A37D3034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786" b="90000" l="9973" r="89757">
                          <a14:foregroundMark x1="29650" y1="30714" x2="29650" y2="30714"/>
                          <a14:foregroundMark x1="39084" y1="23571" x2="39084" y2="23571"/>
                          <a14:foregroundMark x1="67385" y1="25000" x2="67385" y2="25000"/>
                          <a14:foregroundMark x1="66846" y1="12143" x2="66846" y2="12143"/>
                          <a14:foregroundMark x1="76011" y1="6786" x2="76011" y2="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669047"/>
              <a:ext cx="3115798" cy="2351546"/>
            </a:xfrm>
            <a:prstGeom prst="rect">
              <a:avLst/>
            </a:prstGeom>
          </p:spPr>
        </p:pic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B41440D-4AA7-0DE8-A31B-BEF2E84A787F}"/>
                </a:ext>
              </a:extLst>
            </p:cNvPr>
            <p:cNvCxnSpPr>
              <a:cxnSpLocks/>
            </p:cNvCxnSpPr>
            <p:nvPr/>
          </p:nvCxnSpPr>
          <p:spPr>
            <a:xfrm>
              <a:off x="6660232" y="1772816"/>
              <a:ext cx="0" cy="72757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300BE40-B1B5-E1A1-72CF-BD19DC760E8D}"/>
              </a:ext>
            </a:extLst>
          </p:cNvPr>
          <p:cNvSpPr txBox="1"/>
          <p:nvPr/>
        </p:nvSpPr>
        <p:spPr>
          <a:xfrm>
            <a:off x="6773078" y="2608623"/>
            <a:ext cx="156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D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23 visites </a:t>
            </a:r>
            <a:r>
              <a:rPr lang="fr-FR" sz="1800" dirty="0">
                <a:solidFill>
                  <a:srgbClr val="843D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pour 717 participants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72D1BE-7101-1E87-4D31-E2E8DF2468C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9615" y1="22143" x2="58077" y2="22857"/>
                        <a14:foregroundMark x1="58077" y1="22857" x2="70385" y2="20357"/>
                        <a14:foregroundMark x1="28846" y1="14286" x2="28846" y2="1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55" y="4282197"/>
            <a:ext cx="2119040" cy="228204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85DDD31-587B-9DDB-C18D-469AD039C9F5}"/>
              </a:ext>
            </a:extLst>
          </p:cNvPr>
          <p:cNvSpPr txBox="1"/>
          <p:nvPr/>
        </p:nvSpPr>
        <p:spPr>
          <a:xfrm>
            <a:off x="349896" y="4909549"/>
            <a:ext cx="161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D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5 événements</a:t>
            </a:r>
          </a:p>
          <a:p>
            <a:r>
              <a:rPr lang="fr-FR" b="1" dirty="0">
                <a:solidFill>
                  <a:srgbClr val="843D16"/>
                </a:solidFill>
                <a:latin typeface="Fira Sans Light" panose="020B0403050000020004" pitchFamily="34" charset="0"/>
              </a:rPr>
              <a:t>grand public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12F65DE-8054-51E4-FAA5-0D6769D1B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22938"/>
            <a:ext cx="2511574" cy="16091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93FC42-FC1B-4226-B48F-8CBD7917F145}"/>
              </a:ext>
            </a:extLst>
          </p:cNvPr>
          <p:cNvSpPr/>
          <p:nvPr/>
        </p:nvSpPr>
        <p:spPr>
          <a:xfrm>
            <a:off x="5773759" y="1628800"/>
            <a:ext cx="3148652" cy="156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89535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Légendes : Atelier naturopathie /Distribution de plantes lors de la f</a:t>
            </a:r>
            <a:r>
              <a:rPr lang="fr-FR" sz="1400" dirty="0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ête de la biodiversité / Visite pour le festival </a:t>
            </a:r>
            <a:r>
              <a:rPr lang="fr-FR" sz="1400" dirty="0" err="1">
                <a:solidFill>
                  <a:srgbClr val="000000"/>
                </a:solidFill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ciné-jardin</a:t>
            </a:r>
            <a:r>
              <a:rPr lang="fr-FR" sz="14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/ Remise du prix de l’éducation citoyenne à la préfecture de Bobigny © ARCJ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2" name="Image 1" descr="Aucune description alternative pour cette image">
            <a:extLst>
              <a:ext uri="{FF2B5EF4-FFF2-40B4-BE49-F238E27FC236}">
                <a16:creationId xmlns:a16="http://schemas.microsoft.com/office/drawing/2014/main" id="{A39C2680-7156-485D-3425-01FF4299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5" r="5297"/>
          <a:stretch/>
        </p:blipFill>
        <p:spPr bwMode="auto">
          <a:xfrm>
            <a:off x="5148064" y="3423226"/>
            <a:ext cx="3888432" cy="325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CA0FFD-86DA-C824-A7BF-84B578BC31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96"/>
          <a:stretch/>
        </p:blipFill>
        <p:spPr bwMode="auto">
          <a:xfrm rot="5400000">
            <a:off x="3075587" y="636575"/>
            <a:ext cx="3113116" cy="213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8FBD85-8185-F2E7-BA49-670A5357C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3226"/>
            <a:ext cx="4883128" cy="32509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EAC286-9A95-96E7-F652-663413E5B7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13259"/>
          <a:stretch/>
        </p:blipFill>
        <p:spPr>
          <a:xfrm>
            <a:off x="118439" y="148254"/>
            <a:ext cx="3325180" cy="31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99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420888"/>
            <a:ext cx="7632848" cy="1192422"/>
          </a:xfrm>
        </p:spPr>
        <p:txBody>
          <a:bodyPr>
            <a:noAutofit/>
          </a:bodyPr>
          <a:lstStyle/>
          <a:p>
            <a:pPr algn="ctr"/>
            <a:r>
              <a:rPr lang="fr-FR" sz="5400" dirty="0">
                <a:latin typeface="Quiche Display Bold" panose="00000800000000000000" pitchFamily="2" charset="0"/>
              </a:rPr>
              <a:t>RETOUR SUR 2023</a:t>
            </a: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endParaRPr lang="fr-FR" dirty="0">
              <a:latin typeface="Quiche Display Bold" panose="000008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A99B7-6E05-2E5A-D09E-33AAF361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3776120" y="3537328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9144000" cy="1570186"/>
          </a:xfrm>
        </p:spPr>
        <p:txBody>
          <a:bodyPr>
            <a:noAutofit/>
          </a:bodyPr>
          <a:lstStyle/>
          <a:p>
            <a:r>
              <a:rPr lang="fr-FR" sz="4000" dirty="0">
                <a:latin typeface="Quiche Display Bold" panose="00000800000000000000" pitchFamily="2" charset="0"/>
              </a:rPr>
              <a:t>Événements marquants en 2023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41221" y="5605952"/>
            <a:ext cx="7416824" cy="773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effectLst/>
                <a:latin typeface="Fira Sans Light" panose="020B0403050000020004" pitchFamily="34" charset="0"/>
                <a:ea typeface="Calibri" panose="020F0502020204030204" pitchFamily="34" charset="0"/>
              </a:rPr>
              <a:t>Légendes : Inauguration de la plaque du label « Patrimoine d’intérêt régional » à la cité-jardin de la Poudrerie, Livry-Gargan / Inauguration de la journée d’études du 14 novembre au conservatoir</a:t>
            </a:r>
            <a:r>
              <a:rPr lang="fr-FR" sz="1400" dirty="0">
                <a:latin typeface="Fira Sans Light" panose="020B0403050000020004" pitchFamily="34" charset="0"/>
                <a:ea typeface="Calibri" panose="020F0502020204030204" pitchFamily="34" charset="0"/>
              </a:rPr>
              <a:t>e municipal de Stains </a:t>
            </a:r>
            <a:r>
              <a:rPr lang="fr-FR" sz="1400" dirty="0">
                <a:effectLst/>
                <a:latin typeface="Fira Sans Light" panose="020B0403050000020004" pitchFamily="34" charset="0"/>
                <a:ea typeface="Calibri" panose="020F0502020204030204" pitchFamily="34" charset="0"/>
              </a:rPr>
              <a:t>.</a:t>
            </a:r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© ARCJ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DABFB4-82A3-26A8-224B-F6F7542804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67" r="17704"/>
          <a:stretch/>
        </p:blipFill>
        <p:spPr bwMode="auto">
          <a:xfrm rot="5400000">
            <a:off x="940195" y="647982"/>
            <a:ext cx="2932676" cy="3886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176275-40CC-8D06-5785-39FDD0E26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54" y="2204864"/>
            <a:ext cx="3894961" cy="29326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8522" y="1517490"/>
            <a:ext cx="4896544" cy="1362075"/>
          </a:xfrm>
        </p:spPr>
        <p:txBody>
          <a:bodyPr/>
          <a:lstStyle/>
          <a:p>
            <a:r>
              <a:rPr lang="fr-FR" dirty="0">
                <a:latin typeface="Quiche Display Bold" panose="00000800000000000000" pitchFamily="2" charset="0"/>
              </a:rPr>
              <a:t>INTRODUCTION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3275855" y="2906713"/>
            <a:ext cx="5218857" cy="88232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Fira Sans" panose="020B0503050000020004" pitchFamily="34" charset="0"/>
              </a:rPr>
              <a:t>Par  </a:t>
            </a:r>
            <a:r>
              <a:rPr lang="fr-FR" dirty="0" err="1">
                <a:solidFill>
                  <a:schemeClr val="tx1"/>
                </a:solidFill>
                <a:latin typeface="Fira Sans" panose="020B0503050000020004" pitchFamily="34" charset="0"/>
              </a:rPr>
              <a:t>Azzédine</a:t>
            </a:r>
            <a:r>
              <a:rPr lang="fr-FR" dirty="0">
                <a:solidFill>
                  <a:schemeClr val="tx1"/>
                </a:solidFill>
                <a:latin typeface="Fira Sans" panose="020B0503050000020004" pitchFamily="34" charset="0"/>
              </a:rPr>
              <a:t> TAIBI, </a:t>
            </a:r>
          </a:p>
          <a:p>
            <a:r>
              <a:rPr lang="fr-FR" dirty="0">
                <a:solidFill>
                  <a:schemeClr val="tx1"/>
                </a:solidFill>
                <a:latin typeface="Fira Sans" panose="020B0503050000020004" pitchFamily="34" charset="0"/>
              </a:rPr>
              <a:t>Président et Maire de Stains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5C3A452-E47F-07AC-B759-F71262E80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692696"/>
            <a:ext cx="3279010" cy="48672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686800" cy="1143000"/>
          </a:xfrm>
        </p:spPr>
        <p:txBody>
          <a:bodyPr>
            <a:noAutofit/>
          </a:bodyPr>
          <a:lstStyle/>
          <a:p>
            <a:r>
              <a:rPr lang="fr-FR" sz="4000" dirty="0">
                <a:latin typeface="Quiche Display Bold" panose="00000800000000000000" pitchFamily="2" charset="0"/>
              </a:rPr>
              <a:t>Printemps des cités-jardins 2023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70F15A-18AD-1B3D-D031-90506E7099DE}"/>
              </a:ext>
            </a:extLst>
          </p:cNvPr>
          <p:cNvSpPr txBox="1"/>
          <p:nvPr/>
        </p:nvSpPr>
        <p:spPr>
          <a:xfrm>
            <a:off x="2242647" y="1416199"/>
            <a:ext cx="23133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39 initiatives</a:t>
            </a:r>
            <a:r>
              <a:rPr lang="fr-FR" sz="18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 </a:t>
            </a:r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en</a:t>
            </a:r>
          </a:p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Ile-de-France </a:t>
            </a:r>
          </a:p>
          <a:p>
            <a:r>
              <a:rPr lang="fr-FR" sz="1600" i="1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(contre 34 en 2022)</a:t>
            </a:r>
            <a:r>
              <a:rPr lang="fr-FR" sz="1600" b="1" i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 </a:t>
            </a:r>
            <a:endParaRPr lang="fr-FR" sz="1800" b="1" i="1" dirty="0">
              <a:solidFill>
                <a:srgbClr val="843E16"/>
              </a:solidFill>
              <a:effectLst/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  <a:p>
            <a:endParaRPr lang="fr-FR" b="1" dirty="0">
              <a:solidFill>
                <a:srgbClr val="843E16"/>
              </a:solidFill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4FD09B-A361-C664-3469-A933BD6336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12" y="949505"/>
            <a:ext cx="2835426" cy="21029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5E8297-8904-89E8-37C1-6A18BE1AC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889" y1="18359" x2="36444" y2="34180"/>
                        <a14:foregroundMark x1="29667" y1="53320" x2="35667" y2="59766"/>
                        <a14:foregroundMark x1="52222" y1="35547" x2="55778" y2="48828"/>
                        <a14:foregroundMark x1="63111" y1="23828" x2="66667" y2="40039"/>
                        <a14:foregroundMark x1="72444" y1="55273" x2="72333" y2="5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33" y="5104943"/>
            <a:ext cx="2675714" cy="15221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9461B1-C473-4749-B52C-27D6A26B2F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68" y="2875441"/>
            <a:ext cx="2313384" cy="231338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AC4D429-0A57-CEF7-75F3-4DBFA018DC83}"/>
              </a:ext>
            </a:extLst>
          </p:cNvPr>
          <p:cNvSpPr txBox="1"/>
          <p:nvPr/>
        </p:nvSpPr>
        <p:spPr>
          <a:xfrm>
            <a:off x="2311949" y="3585857"/>
            <a:ext cx="190248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17 initiatives en France </a:t>
            </a:r>
            <a:r>
              <a:rPr lang="fr-FR" sz="1600" i="1" dirty="0">
                <a:solidFill>
                  <a:srgbClr val="000000"/>
                </a:solidFill>
                <a:latin typeface="Fira Sans Light" panose="020B0403050000020004" pitchFamily="34" charset="0"/>
              </a:rPr>
              <a:t>(contre 11 en </a:t>
            </a:r>
            <a:r>
              <a:rPr lang="fr-FR" sz="1600" i="1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France en 2022)</a:t>
            </a:r>
            <a:endParaRPr lang="fr-FR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BF7FEF-24C4-5901-416D-78D45AF8AA52}"/>
              </a:ext>
            </a:extLst>
          </p:cNvPr>
          <p:cNvSpPr txBox="1"/>
          <p:nvPr/>
        </p:nvSpPr>
        <p:spPr>
          <a:xfrm>
            <a:off x="2051720" y="5558258"/>
            <a:ext cx="20120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787 participants</a:t>
            </a:r>
            <a:endParaRPr lang="fr-FR" b="1" dirty="0">
              <a:solidFill>
                <a:srgbClr val="843E16"/>
              </a:solidFill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  <a:p>
            <a:r>
              <a:rPr lang="fr-FR" sz="1600" i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(contre </a:t>
            </a:r>
            <a:r>
              <a:rPr lang="fr-FR" sz="1600" i="1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258 </a:t>
            </a:r>
            <a:r>
              <a:rPr lang="fr-FR" sz="1600" i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en 2022)</a:t>
            </a:r>
            <a:endParaRPr lang="fr-FR" sz="1600" i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E28DC3E-9EA5-DA91-FB6F-1F823292CB2E}"/>
              </a:ext>
            </a:extLst>
          </p:cNvPr>
          <p:cNvSpPr txBox="1"/>
          <p:nvPr/>
        </p:nvSpPr>
        <p:spPr>
          <a:xfrm>
            <a:off x="6645093" y="4419485"/>
            <a:ext cx="19024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 nouveau visuel ambassadeur </a:t>
            </a:r>
            <a:r>
              <a:rPr lang="fr-FR" sz="1600" i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réalisé par Jean-Marc </a:t>
            </a:r>
            <a:r>
              <a:rPr lang="fr-FR" sz="1600" i="1" dirty="0" err="1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Denglos</a:t>
            </a:r>
            <a:endParaRPr lang="fr-FR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760C66-67EF-6EC1-50BF-497A3830FF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436" y="3649780"/>
            <a:ext cx="1941382" cy="291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F53E9C-9857-78F8-9890-3E1FEFF13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76" y="1215049"/>
            <a:ext cx="1531302" cy="15313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A6ED9F-D24F-D802-ECB8-77EBEB331567}"/>
              </a:ext>
            </a:extLst>
          </p:cNvPr>
          <p:cNvSpPr txBox="1"/>
          <p:nvPr/>
        </p:nvSpPr>
        <p:spPr>
          <a:xfrm>
            <a:off x="6516216" y="1215049"/>
            <a:ext cx="21602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 subvention de la Région Ile-de-France de 9000€</a:t>
            </a:r>
          </a:p>
          <a:p>
            <a:r>
              <a:rPr lang="fr-FR" sz="1600" i="1" dirty="0">
                <a:latin typeface="Fira Sans Light" panose="020B0403050000020004" pitchFamily="34" charset="0"/>
              </a:rPr>
              <a:t>Pour un nouveau graphisme,  l’amélioration du site internet et la création de contenus vidéos.</a:t>
            </a:r>
            <a:endParaRPr lang="fr-FR" sz="1600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D0198-56CC-D516-2CF5-1E0CD71D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64987"/>
            <a:ext cx="8568952" cy="850106"/>
          </a:xfrm>
        </p:spPr>
        <p:txBody>
          <a:bodyPr>
            <a:normAutofit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Nouveau graphisme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9477A6-BADF-92E3-87DC-E6B60520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7"/>
            <a:ext cx="2808312" cy="420243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2020A49-760F-4FE5-6382-2D48AA611122}"/>
              </a:ext>
            </a:extLst>
          </p:cNvPr>
          <p:cNvCxnSpPr>
            <a:cxnSpLocks/>
          </p:cNvCxnSpPr>
          <p:nvPr/>
        </p:nvCxnSpPr>
        <p:spPr>
          <a:xfrm flipV="1">
            <a:off x="899592" y="4621913"/>
            <a:ext cx="648072" cy="694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3BDDB5C-E078-219B-A1CC-5F465E905AE7}"/>
              </a:ext>
            </a:extLst>
          </p:cNvPr>
          <p:cNvSpPr txBox="1"/>
          <p:nvPr/>
        </p:nvSpPr>
        <p:spPr>
          <a:xfrm>
            <a:off x="251520" y="5316140"/>
            <a:ext cx="19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Reprise d’éléments du logo</a:t>
            </a:r>
            <a:endParaRPr lang="fr-FR" sz="1400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B2ECA1-98E3-0E45-83CE-F08D1244B244}"/>
              </a:ext>
            </a:extLst>
          </p:cNvPr>
          <p:cNvSpPr txBox="1"/>
          <p:nvPr/>
        </p:nvSpPr>
        <p:spPr>
          <a:xfrm>
            <a:off x="1343492" y="5967416"/>
            <a:ext cx="190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Informations pratiques</a:t>
            </a:r>
            <a:endParaRPr lang="fr-FR" sz="1400" i="1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2B0D148-CEE5-FB1F-E97D-88F3CA585BAD}"/>
              </a:ext>
            </a:extLst>
          </p:cNvPr>
          <p:cNvCxnSpPr>
            <a:cxnSpLocks/>
          </p:cNvCxnSpPr>
          <p:nvPr/>
        </p:nvCxnSpPr>
        <p:spPr>
          <a:xfrm flipV="1">
            <a:off x="2309301" y="4793868"/>
            <a:ext cx="532882" cy="10113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E88C97C5-5EFF-0653-FA68-87B824010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47"/>
          <a:stretch/>
        </p:blipFill>
        <p:spPr bwMode="auto">
          <a:xfrm>
            <a:off x="3563887" y="1070229"/>
            <a:ext cx="1738098" cy="25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881C79C-C11F-13DB-3284-4716A09D5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46" r="-799"/>
          <a:stretch/>
        </p:blipFill>
        <p:spPr bwMode="auto">
          <a:xfrm>
            <a:off x="3563887" y="3709026"/>
            <a:ext cx="1738098" cy="25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0F0E82-2F45-631B-1695-AF52A06C2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36096" y="3709026"/>
            <a:ext cx="1717599" cy="25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0035A1F-3568-BC6D-CB87-174816210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436707" y="1052737"/>
            <a:ext cx="1765366" cy="2520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CCBC153-548F-72EA-5E1E-BD5EAC1B0D55}"/>
              </a:ext>
            </a:extLst>
          </p:cNvPr>
          <p:cNvSpPr txBox="1"/>
          <p:nvPr/>
        </p:nvSpPr>
        <p:spPr>
          <a:xfrm>
            <a:off x="7336795" y="1070229"/>
            <a:ext cx="1339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Cartographie des villes proposant des animations en Ile-de-France et en France.</a:t>
            </a:r>
            <a:endParaRPr lang="fr-FR" sz="140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439F51-32D9-8EC1-5500-181F2D284391}"/>
              </a:ext>
            </a:extLst>
          </p:cNvPr>
          <p:cNvSpPr txBox="1"/>
          <p:nvPr/>
        </p:nvSpPr>
        <p:spPr>
          <a:xfrm>
            <a:off x="7351603" y="3681794"/>
            <a:ext cx="13396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Sommaire par ville et tableau récapitulatif des évènements croisant les villes et les dates.</a:t>
            </a:r>
            <a:endParaRPr lang="fr-FR" sz="1400" i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A2C35F3-DFFC-AB35-2BE8-0AB36EA0F7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4" t="29898"/>
          <a:stretch/>
        </p:blipFill>
        <p:spPr>
          <a:xfrm>
            <a:off x="273453" y="5814820"/>
            <a:ext cx="820636" cy="7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7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D0198-56CC-D516-2CF5-1E0CD71D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9" y="141666"/>
            <a:ext cx="8568952" cy="850106"/>
          </a:xfrm>
        </p:spPr>
        <p:txBody>
          <a:bodyPr>
            <a:normAutofit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Amélioration du site internet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1072D3-7BB7-F8DF-2DAA-87173D1A2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505" y="908720"/>
            <a:ext cx="3914248" cy="34563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10A876-25D6-FE07-D9B5-3DB0FA87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75453" y="991772"/>
            <a:ext cx="4871085" cy="29432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DF5D69-A5EA-317B-3262-DCB214A4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1520" y="4509120"/>
            <a:ext cx="2115800" cy="19152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3EDB492-6C1F-7558-95BC-65645BCB025D}"/>
              </a:ext>
            </a:extLst>
          </p:cNvPr>
          <p:cNvSpPr txBox="1"/>
          <p:nvPr/>
        </p:nvSpPr>
        <p:spPr>
          <a:xfrm>
            <a:off x="2367320" y="4509120"/>
            <a:ext cx="211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Un nouvel agenda :</a:t>
            </a:r>
          </a:p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 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Mise en page plus dynamique (ancien à gauche) ;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Possibilité de tri par type d’activités et par département ;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Mise en avant des partenaires.</a:t>
            </a:r>
          </a:p>
          <a:p>
            <a:endParaRPr lang="fr-FR" sz="1400" dirty="0"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  <a:p>
            <a:endParaRPr lang="fr-FR" sz="1400" dirty="0">
              <a:effectLst/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DC0A76-589F-1248-70D1-21A90CAC8CF5}"/>
              </a:ext>
            </a:extLst>
          </p:cNvPr>
          <p:cNvSpPr txBox="1"/>
          <p:nvPr/>
        </p:nvSpPr>
        <p:spPr>
          <a:xfrm>
            <a:off x="4788024" y="4509120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Un formulaire pour soumettre un évènement :</a:t>
            </a:r>
          </a:p>
          <a:p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 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Champs à remplir précis pour optimiser le traitement des informations pour le Printemps des cités-jardins ;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Champs obligatoires et optionnels pour faciliter le dépôt d’évènements pour les partenaires.</a:t>
            </a:r>
          </a:p>
          <a:p>
            <a:endParaRPr lang="fr-FR" sz="1400" dirty="0">
              <a:effectLst/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33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D0198-56CC-D516-2CF5-1E0CD71D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9" y="0"/>
            <a:ext cx="8568952" cy="850106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Des vidéos en cours de création…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FC495E-27C8-9F5D-F343-CEEFBB130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" t="1795" r="1644" b="6649"/>
          <a:stretch/>
        </p:blipFill>
        <p:spPr>
          <a:xfrm>
            <a:off x="170069" y="836712"/>
            <a:ext cx="8928992" cy="36724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B860F0-B095-78F5-5E08-31ABEAE1F29D}"/>
              </a:ext>
            </a:extLst>
          </p:cNvPr>
          <p:cNvSpPr txBox="1"/>
          <p:nvPr/>
        </p:nvSpPr>
        <p:spPr>
          <a:xfrm>
            <a:off x="5760132" y="4581128"/>
            <a:ext cx="3338929" cy="2523768"/>
          </a:xfrm>
          <a:prstGeom prst="rect">
            <a:avLst/>
          </a:prstGeom>
          <a:solidFill>
            <a:srgbClr val="D1794E">
              <a:alpha val="25098"/>
            </a:srgb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Qu’est-ce qu’une cité-jardin ? 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Habiter la cité-jardin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Histoire des cités-jardins d’IDF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Le patrimoine paysager des cités-jardins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L’urbanisme des cités-jardins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L’aménagement des cités-jardins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Visiter les cités-jardins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L’architecture des cités-jardins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La cité-jardin de Blumenthal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La cité-jardin de Suresnes</a:t>
            </a:r>
          </a:p>
          <a:p>
            <a:pPr marL="228600" indent="-228600">
              <a:buFont typeface="+mj-lt"/>
              <a:buAutoNum type="arabicPeriod"/>
            </a:pPr>
            <a:r>
              <a:rPr lang="fr-FR" sz="12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Paris-Jardin à Draveil</a:t>
            </a:r>
          </a:p>
          <a:p>
            <a:pPr marL="228600" indent="-228600">
              <a:buFont typeface="+mj-lt"/>
              <a:buAutoNum type="arabicPeriod"/>
            </a:pPr>
            <a:endParaRPr lang="fr-FR" sz="1200" dirty="0"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  <a:p>
            <a:endParaRPr lang="fr-FR" sz="1400" dirty="0">
              <a:effectLst/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D928DC-41AD-C573-4F09-43D113982AE0}"/>
              </a:ext>
            </a:extLst>
          </p:cNvPr>
          <p:cNvSpPr txBox="1"/>
          <p:nvPr/>
        </p:nvSpPr>
        <p:spPr>
          <a:xfrm>
            <a:off x="350089" y="4653136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11 vidéos tournées et bientôt publiées : </a:t>
            </a:r>
            <a:r>
              <a:rPr lang="fr-FR" sz="1400" i="1" dirty="0"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ajustement du montage et étalonnage son en cours ;</a:t>
            </a:r>
            <a:endParaRPr lang="fr-FR" sz="1400" i="1" dirty="0"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Travail en collaboration avec la commission promotion-valorisation ;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Achat d’un nouveau téléphone portable et de micros-cravates pour les vidéos ;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Publications prévues pour le Printemps des cités-jardins 2024.</a:t>
            </a:r>
          </a:p>
          <a:p>
            <a:endParaRPr lang="fr-FR" sz="1400" dirty="0">
              <a:effectLst/>
              <a:latin typeface="Fira Sans Light" panose="020B0403050000020004" pitchFamily="34" charset="0"/>
              <a:ea typeface="Fira Sans Light" panose="020B0403050000020004" pitchFamily="34" charset="0"/>
              <a:cs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8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01C8B26-7810-19A9-CFF7-7CE77ED4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-463" r="11869" b="463"/>
          <a:stretch/>
        </p:blipFill>
        <p:spPr>
          <a:xfrm>
            <a:off x="3422083" y="2390974"/>
            <a:ext cx="2994236" cy="20664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DE9281-8B4E-6F5C-C25D-8D0D58B9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6" t="-304" r="15833" b="304"/>
          <a:stretch/>
        </p:blipFill>
        <p:spPr>
          <a:xfrm rot="5400000">
            <a:off x="667597" y="1863543"/>
            <a:ext cx="2076051" cy="3130913"/>
          </a:xfrm>
          <a:prstGeom prst="rect">
            <a:avLst/>
          </a:prstGeom>
        </p:spPr>
      </p:pic>
      <p:pic>
        <p:nvPicPr>
          <p:cNvPr id="19" name="Image 18" descr="undefined">
            <a:extLst>
              <a:ext uri="{FF2B5EF4-FFF2-40B4-BE49-F238E27FC236}">
                <a16:creationId xmlns:a16="http://schemas.microsoft.com/office/drawing/2014/main" id="{2F9375BD-8D71-6214-49F5-EA239ADE1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98"/>
          <a:stretch/>
        </p:blipFill>
        <p:spPr bwMode="auto">
          <a:xfrm>
            <a:off x="3432589" y="4595916"/>
            <a:ext cx="3002754" cy="2076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 descr="undefined">
            <a:extLst>
              <a:ext uri="{FF2B5EF4-FFF2-40B4-BE49-F238E27FC236}">
                <a16:creationId xmlns:a16="http://schemas.microsoft.com/office/drawing/2014/main" id="{87F03638-A5DD-57B6-1574-9E525ED8CB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4" t="6231" r="4725" b="606"/>
          <a:stretch/>
        </p:blipFill>
        <p:spPr bwMode="auto">
          <a:xfrm>
            <a:off x="175429" y="4595917"/>
            <a:ext cx="3130914" cy="20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 descr="undefined">
            <a:extLst>
              <a:ext uri="{FF2B5EF4-FFF2-40B4-BE49-F238E27FC236}">
                <a16:creationId xmlns:a16="http://schemas.microsoft.com/office/drawing/2014/main" id="{5AD3F302-5D32-E4AF-17D8-AED408A4B3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1" t="32028" r="-641" b="16346"/>
          <a:stretch/>
        </p:blipFill>
        <p:spPr bwMode="auto">
          <a:xfrm>
            <a:off x="3429343" y="186032"/>
            <a:ext cx="3006000" cy="20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defined">
            <a:extLst>
              <a:ext uri="{FF2B5EF4-FFF2-40B4-BE49-F238E27FC236}">
                <a16:creationId xmlns:a16="http://schemas.microsoft.com/office/drawing/2014/main" id="{D044C6EA-A1ED-9983-3F3C-09FFEA8371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54" b="6515"/>
          <a:stretch/>
        </p:blipFill>
        <p:spPr bwMode="auto">
          <a:xfrm>
            <a:off x="151342" y="186033"/>
            <a:ext cx="3119738" cy="20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5BA5D51-9503-78FE-3AB1-8B81D5B1A92F}"/>
              </a:ext>
            </a:extLst>
          </p:cNvPr>
          <p:cNvSpPr txBox="1"/>
          <p:nvPr/>
        </p:nvSpPr>
        <p:spPr>
          <a:xfrm>
            <a:off x="6690806" y="908720"/>
            <a:ext cx="23130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Quiche Display Bold" panose="00000800000000000000" pitchFamily="2" charset="0"/>
              </a:rPr>
              <a:t>Légendes </a:t>
            </a:r>
          </a:p>
          <a:p>
            <a:endParaRPr lang="fr-FR" b="1" dirty="0">
              <a:solidFill>
                <a:srgbClr val="000000"/>
              </a:solidFill>
              <a:latin typeface="Quiche Display Bold" panose="00000800000000000000" pitchFamily="2" charset="0"/>
            </a:endParaRP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</a:rPr>
              <a:t>1 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Jeux d’hier et d’autrefois, cité-jardin de </a:t>
            </a:r>
            <a:r>
              <a:rPr lang="fr-FR" sz="1600" b="1" dirty="0">
                <a:solidFill>
                  <a:srgbClr val="D1794E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Stains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© ARCJ</a:t>
            </a: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</a:rPr>
              <a:t>2 </a:t>
            </a:r>
            <a:r>
              <a:rPr lang="fr-FR" sz="16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Arrêt de la rando vélo à la c</a:t>
            </a:r>
            <a:r>
              <a:rPr lang="fr-FR" sz="16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ité-jardin de </a:t>
            </a:r>
            <a:r>
              <a:rPr lang="fr-FR" sz="1600" b="1" dirty="0">
                <a:solidFill>
                  <a:srgbClr val="D1794E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La Courneuve</a:t>
            </a:r>
            <a:r>
              <a:rPr lang="fr-FR" sz="16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© ARCJ</a:t>
            </a: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  <a:ea typeface="Fira Sans" panose="020B0503050000020004" pitchFamily="34" charset="0"/>
                <a:cs typeface="Fira Sans" panose="020B0503050000020004" pitchFamily="34" charset="0"/>
              </a:rPr>
              <a:t>3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Visite de la cité-jardin de </a:t>
            </a:r>
            <a:r>
              <a:rPr lang="fr-FR" sz="1600" b="1" dirty="0">
                <a:solidFill>
                  <a:srgbClr val="D1794E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Gennevilliers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© ARCJ</a:t>
            </a: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  <a:ea typeface="Fira Sans" panose="020B0503050000020004" pitchFamily="34" charset="0"/>
                <a:cs typeface="Fira Sans" panose="020B0503050000020004" pitchFamily="34" charset="0"/>
              </a:rPr>
              <a:t>4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Visite de la cité-jardin de</a:t>
            </a:r>
            <a:r>
              <a:rPr lang="fr-FR" sz="16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</a:t>
            </a:r>
            <a:r>
              <a:rPr lang="fr-FR" sz="1600" b="1" dirty="0">
                <a:solidFill>
                  <a:srgbClr val="D1794E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Mitry-Mory 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© ARCJ</a:t>
            </a: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  <a:ea typeface="Fira Sans" panose="020B0503050000020004" pitchFamily="34" charset="0"/>
                <a:cs typeface="Fira Sans" panose="020B0503050000020004" pitchFamily="34" charset="0"/>
              </a:rPr>
              <a:t>5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</a:t>
            </a:r>
            <a:r>
              <a:rPr lang="fr-FR" sz="1600" dirty="0" err="1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Gardin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Party à </a:t>
            </a:r>
            <a:r>
              <a:rPr lang="fr-FR" sz="1600" b="1" dirty="0">
                <a:solidFill>
                  <a:srgbClr val="D1794E"/>
                </a:solidFill>
                <a:latin typeface="Fira Sans Light" panose="020B0403050000020004" pitchFamily="34" charset="0"/>
              </a:rPr>
              <a:t>Raismes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©Ville de Raismes</a:t>
            </a:r>
          </a:p>
          <a:p>
            <a:r>
              <a:rPr lang="fr-FR" sz="1600" b="1" dirty="0">
                <a:solidFill>
                  <a:srgbClr val="000000"/>
                </a:solidFill>
                <a:latin typeface="Quiche Display Bold" panose="00000800000000000000" pitchFamily="2" charset="0"/>
                <a:ea typeface="Fira Sans" panose="020B0503050000020004" pitchFamily="34" charset="0"/>
                <a:cs typeface="Fira Sans" panose="020B0503050000020004" pitchFamily="34" charset="0"/>
              </a:rPr>
              <a:t>6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– Balade en calèche, cité-jardin </a:t>
            </a:r>
            <a:r>
              <a:rPr lang="fr-FR" sz="1600" dirty="0" err="1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Ginglin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à </a:t>
            </a:r>
            <a:r>
              <a:rPr lang="fr-FR" sz="1600" b="1" dirty="0">
                <a:solidFill>
                  <a:srgbClr val="D1794E"/>
                </a:solidFill>
                <a:latin typeface="Fira Sans Light" panose="020B0403050000020004" pitchFamily="34" charset="0"/>
              </a:rPr>
              <a:t>Saint-Brieuc</a:t>
            </a:r>
            <a:r>
              <a:rPr lang="fr-FR" sz="16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– ©AM de Saint-Brieuc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1D5FC2-CD3F-EF9D-F354-D8C094CB78CB}"/>
              </a:ext>
            </a:extLst>
          </p:cNvPr>
          <p:cNvSpPr/>
          <p:nvPr/>
        </p:nvSpPr>
        <p:spPr>
          <a:xfrm>
            <a:off x="2909655" y="1910305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E8C074D-D54F-5B45-8B89-9340D3F54A67}"/>
              </a:ext>
            </a:extLst>
          </p:cNvPr>
          <p:cNvSpPr/>
          <p:nvPr/>
        </p:nvSpPr>
        <p:spPr>
          <a:xfrm>
            <a:off x="6054604" y="1910306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65A3367-01A6-A977-A449-B3077CB5A63D}"/>
              </a:ext>
            </a:extLst>
          </p:cNvPr>
          <p:cNvSpPr/>
          <p:nvPr/>
        </p:nvSpPr>
        <p:spPr>
          <a:xfrm>
            <a:off x="2909654" y="4091205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837DBD-4B59-E09D-FFED-2409ACE31538}"/>
              </a:ext>
            </a:extLst>
          </p:cNvPr>
          <p:cNvSpPr/>
          <p:nvPr/>
        </p:nvSpPr>
        <p:spPr>
          <a:xfrm>
            <a:off x="6036421" y="4044664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BAF98C0-64A8-0A3F-D099-DA0B4EB6F484}"/>
              </a:ext>
            </a:extLst>
          </p:cNvPr>
          <p:cNvSpPr/>
          <p:nvPr/>
        </p:nvSpPr>
        <p:spPr>
          <a:xfrm>
            <a:off x="2937610" y="6274459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2AA0512-0C41-DD6E-3A33-4F12114B9710}"/>
              </a:ext>
            </a:extLst>
          </p:cNvPr>
          <p:cNvSpPr/>
          <p:nvPr/>
        </p:nvSpPr>
        <p:spPr>
          <a:xfrm>
            <a:off x="6122808" y="6323504"/>
            <a:ext cx="293511" cy="293511"/>
          </a:xfrm>
          <a:prstGeom prst="ellipse">
            <a:avLst/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70640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632848" cy="1192422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latin typeface="Quiche Display Bold" panose="00000800000000000000" pitchFamily="2" charset="0"/>
              </a:rPr>
              <a:t>Projet stratégique</a:t>
            </a: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br>
              <a:rPr lang="fr-FR" sz="5400" dirty="0">
                <a:latin typeface="Quiche Display Bold" panose="00000800000000000000" pitchFamily="2" charset="0"/>
              </a:rPr>
            </a:br>
            <a:r>
              <a:rPr lang="fr-FR" sz="5400" dirty="0">
                <a:latin typeface="Quiche Display Bold" panose="00000800000000000000" pitchFamily="2" charset="0"/>
              </a:rPr>
              <a:t>COMMENT SERVIR LA CAUSE DES CITÉS-JARDINS ? </a:t>
            </a:r>
            <a:endParaRPr lang="fr-FR" dirty="0">
              <a:latin typeface="Quiche Display Bold" panose="000008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A99B7-6E05-2E5A-D09E-33AAF361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4054670" y="1686386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5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532" y="0"/>
            <a:ext cx="8424936" cy="1143000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Quiche Display Bold" panose="00000800000000000000" pitchFamily="2" charset="0"/>
              </a:rPr>
              <a:t>Démarche de travail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5ABC12-82F9-DE8A-DAC0-871E699C8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0" b="96375" l="6778" r="93000">
                        <a14:foregroundMark x1="12889" y1="6750" x2="15000" y2="18250"/>
                        <a14:foregroundMark x1="9889" y1="16000" x2="20778" y2="11500"/>
                        <a14:foregroundMark x1="6778" y1="12500" x2="8778" y2="18750"/>
                        <a14:foregroundMark x1="48444" y1="7625" x2="54556" y2="15000"/>
                        <a14:foregroundMark x1="44333" y1="35750" x2="58000" y2="34875"/>
                        <a14:foregroundMark x1="40222" y1="48250" x2="47111" y2="48750"/>
                        <a14:foregroundMark x1="47111" y1="48750" x2="52000" y2="48250"/>
                        <a14:foregroundMark x1="86556" y1="34125" x2="86000" y2="51875"/>
                        <a14:foregroundMark x1="84556" y1="14125" x2="84000" y2="12875"/>
                        <a14:foregroundMark x1="93222" y1="11125" x2="93222" y2="11125"/>
                        <a14:foregroundMark x1="82889" y1="73125" x2="91222" y2="73125"/>
                        <a14:foregroundMark x1="16222" y1="72625" x2="22889" y2="72875"/>
                        <a14:foregroundMark x1="22889" y1="72875" x2="27444" y2="72625"/>
                        <a14:foregroundMark x1="15000" y1="34625" x2="14111" y2="53875"/>
                        <a14:foregroundMark x1="40111" y1="95000" x2="42444" y2="95250"/>
                        <a14:foregroundMark x1="57667" y1="96375" x2="57667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0" y="3624600"/>
            <a:ext cx="1787702" cy="158906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2A23757-5CFD-DE22-0158-CDE6918CA06E}"/>
              </a:ext>
            </a:extLst>
          </p:cNvPr>
          <p:cNvSpPr txBox="1"/>
          <p:nvPr/>
        </p:nvSpPr>
        <p:spPr>
          <a:xfrm>
            <a:off x="2252222" y="3624600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Fira Sans Light" panose="020B0403050000020004" pitchFamily="34" charset="0"/>
              </a:rPr>
              <a:t>Un </a:t>
            </a:r>
            <a:r>
              <a:rPr lang="fr-FR" b="1" dirty="0">
                <a:solidFill>
                  <a:srgbClr val="893F16"/>
                </a:solidFill>
                <a:latin typeface="Fira Sans Light" panose="020B0403050000020004" pitchFamily="34" charset="0"/>
              </a:rPr>
              <a:t>groupe de travail restreint </a:t>
            </a:r>
            <a:r>
              <a:rPr lang="fr-FR" dirty="0">
                <a:latin typeface="Fira Sans Light" panose="020B0403050000020004" pitchFamily="34" charset="0"/>
              </a:rPr>
              <a:t>composé de membres actifs de l’association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54FCBB-DA76-D350-46F3-258480B4C7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003" y1="28942" x2="16134" y2="41317"/>
                        <a14:foregroundMark x1="28914" y1="63273" x2="32588" y2="61078"/>
                        <a14:foregroundMark x1="38658" y1="62275" x2="32907" y2="70858"/>
                        <a14:foregroundMark x1="41534" y1="70060" x2="38658" y2="75649"/>
                        <a14:foregroundMark x1="47125" y1="75250" x2="45048" y2="79042"/>
                        <a14:foregroundMark x1="53035" y1="39721" x2="64856" y2="38523"/>
                        <a14:foregroundMark x1="71246" y1="30140" x2="79872" y2="41317"/>
                        <a14:backgroundMark x1="20128" y1="12176" x2="67891" y2="958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2" t="18381" r="17314" b="7424"/>
          <a:stretch/>
        </p:blipFill>
        <p:spPr>
          <a:xfrm>
            <a:off x="124940" y="1430019"/>
            <a:ext cx="2019270" cy="16787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E2C4F3B-B36B-2D6D-1626-20A44A23AB59}"/>
              </a:ext>
            </a:extLst>
          </p:cNvPr>
          <p:cNvSpPr txBox="1"/>
          <p:nvPr/>
        </p:nvSpPr>
        <p:spPr>
          <a:xfrm>
            <a:off x="2144210" y="1385101"/>
            <a:ext cx="2448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Fira Sans Light" panose="020B0403050000020004" pitchFamily="34" charset="0"/>
              </a:rPr>
              <a:t>L’écriture du </a:t>
            </a:r>
            <a:r>
              <a:rPr lang="fr-FR" b="1" dirty="0">
                <a:solidFill>
                  <a:srgbClr val="893F16"/>
                </a:solidFill>
                <a:latin typeface="Fira Sans Light" panose="020B0403050000020004" pitchFamily="34" charset="0"/>
              </a:rPr>
              <a:t>projet stratégique </a:t>
            </a:r>
            <a:r>
              <a:rPr lang="fr-FR" dirty="0">
                <a:latin typeface="Fira Sans Light" panose="020B0403050000020004" pitchFamily="34" charset="0"/>
              </a:rPr>
              <a:t>accompagné par le DLA – Diagnostic local d’accompagnement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4C25127-BC4A-4EB8-5796-873EC3098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10433"/>
            <a:ext cx="1551996" cy="155199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E09C847-434D-1DE9-E3E2-5342BC575C15}"/>
              </a:ext>
            </a:extLst>
          </p:cNvPr>
          <p:cNvSpPr txBox="1"/>
          <p:nvPr/>
        </p:nvSpPr>
        <p:spPr>
          <a:xfrm>
            <a:off x="6774728" y="1310433"/>
            <a:ext cx="2448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93F16"/>
                </a:solidFill>
                <a:latin typeface="Fira Sans Light" panose="020B0403050000020004" pitchFamily="34" charset="0"/>
              </a:rPr>
              <a:t>8 jours d’accompagnement </a:t>
            </a:r>
            <a:r>
              <a:rPr lang="fr-FR" dirty="0">
                <a:latin typeface="Fira Sans Light" panose="020B0403050000020004" pitchFamily="34" charset="0"/>
              </a:rPr>
              <a:t>par le cabinet d’études Christine </a:t>
            </a:r>
            <a:r>
              <a:rPr lang="fr-FR" dirty="0" err="1">
                <a:latin typeface="Fira Sans Light" panose="020B0403050000020004" pitchFamily="34" charset="0"/>
              </a:rPr>
              <a:t>Courtis</a:t>
            </a:r>
            <a:endParaRPr lang="fr-FR" dirty="0">
              <a:latin typeface="Fira Sans Light" panose="020B04030500000200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F4A483F-7C46-1A2B-44A4-28FC521001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13" y="3432676"/>
            <a:ext cx="1589068" cy="158906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C779B1B-FA67-6E85-5590-DB7443782EBD}"/>
              </a:ext>
            </a:extLst>
          </p:cNvPr>
          <p:cNvSpPr txBox="1"/>
          <p:nvPr/>
        </p:nvSpPr>
        <p:spPr>
          <a:xfrm>
            <a:off x="6466007" y="3522857"/>
            <a:ext cx="2448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893F16"/>
                </a:solidFill>
                <a:latin typeface="Fira Sans Light" panose="020B0403050000020004" pitchFamily="34" charset="0"/>
              </a:rPr>
              <a:t>1 objectif : </a:t>
            </a:r>
            <a:r>
              <a:rPr lang="fr-FR" dirty="0">
                <a:latin typeface="Fira Sans Light" panose="020B0403050000020004" pitchFamily="34" charset="0"/>
              </a:rPr>
              <a:t>l’écriture pour 2024 du nouveau projet stratégique de l’association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FD7D7A-DEBC-5164-3639-C24A695F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5" y="4323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latin typeface="Quiche Display Bold" panose="00000800000000000000" pitchFamily="2" charset="0"/>
              </a:rPr>
              <a:t>Les étapes pour l’écriture</a:t>
            </a:r>
            <a:br>
              <a:rPr lang="fr-FR" sz="4000" dirty="0">
                <a:latin typeface="Quiche Display Bold" panose="00000800000000000000" pitchFamily="2" charset="0"/>
              </a:rPr>
            </a:br>
            <a:r>
              <a:rPr lang="fr-FR" sz="4000" dirty="0">
                <a:latin typeface="Quiche Display Bold" panose="00000800000000000000" pitchFamily="2" charset="0"/>
              </a:rPr>
              <a:t>du projet stratégique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78F553-556D-DDAA-49D1-EAA50A24D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1" b="6098"/>
          <a:stretch/>
        </p:blipFill>
        <p:spPr bwMode="auto">
          <a:xfrm>
            <a:off x="62706" y="2060848"/>
            <a:ext cx="8973790" cy="3219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994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FD7D7A-DEBC-5164-3639-C24A695F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29" y="42278"/>
            <a:ext cx="8229600" cy="1143000"/>
          </a:xfrm>
        </p:spPr>
        <p:txBody>
          <a:bodyPr/>
          <a:lstStyle/>
          <a:p>
            <a:r>
              <a:rPr lang="fr-FR" sz="4000" dirty="0">
                <a:latin typeface="Quiche Display Bold" panose="00000800000000000000" pitchFamily="2" charset="0"/>
              </a:rPr>
              <a:t>Forum Ouvert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5F9F6F-F56B-C60E-5D4A-566EA7B188DD}"/>
              </a:ext>
            </a:extLst>
          </p:cNvPr>
          <p:cNvSpPr txBox="1"/>
          <p:nvPr/>
        </p:nvSpPr>
        <p:spPr>
          <a:xfrm>
            <a:off x="333175" y="2690956"/>
            <a:ext cx="194777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843D16"/>
                </a:solidFill>
                <a:latin typeface="Fira Sans" panose="020B0503050000020004" pitchFamily="34" charset="0"/>
              </a:rPr>
              <a:t>52 participant.es </a:t>
            </a:r>
            <a:r>
              <a:rPr lang="fr-FR" sz="1600" dirty="0">
                <a:solidFill>
                  <a:srgbClr val="000000"/>
                </a:solidFill>
                <a:latin typeface="Fira Sans Light" panose="020B0403050000020004" pitchFamily="34" charset="0"/>
              </a:rPr>
              <a:t>sur l’ensemble de la journée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E12F09-45B1-80B4-83C3-723894C73094}"/>
              </a:ext>
            </a:extLst>
          </p:cNvPr>
          <p:cNvSpPr txBox="1"/>
          <p:nvPr/>
        </p:nvSpPr>
        <p:spPr>
          <a:xfrm>
            <a:off x="2562802" y="2697007"/>
            <a:ext cx="20859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30 sujets apparus </a:t>
            </a:r>
            <a:r>
              <a:rPr lang="fr-FR" sz="1800" dirty="0">
                <a:solidFill>
                  <a:srgbClr val="000000"/>
                </a:solidFill>
                <a:effectLst/>
                <a:latin typeface="Fira Sans Light" panose="020B0403050000020004" pitchFamily="34" charset="0"/>
                <a:ea typeface="Fira Sans Light" panose="020B0403050000020004" pitchFamily="34" charset="0"/>
                <a:cs typeface="Fira Sans Light" panose="020B0403050000020004" pitchFamily="34" charset="0"/>
              </a:rPr>
              <a:t>lors de la phase d’émergence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CA763F5-8A8F-0EDF-F9F0-D3EBC35E2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889" y1="18359" x2="36444" y2="34180"/>
                        <a14:foregroundMark x1="29667" y1="53320" x2="35667" y2="59766"/>
                        <a14:foregroundMark x1="52222" y1="35547" x2="55778" y2="48828"/>
                        <a14:foregroundMark x1="63111" y1="23828" x2="66667" y2="40039"/>
                        <a14:foregroundMark x1="72444" y1="55273" x2="72333" y2="5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9" y="1271334"/>
            <a:ext cx="2356820" cy="134076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CFA4FA4-1D3C-3775-74B8-8FB4E65A196C}"/>
              </a:ext>
            </a:extLst>
          </p:cNvPr>
          <p:cNvSpPr txBox="1"/>
          <p:nvPr/>
        </p:nvSpPr>
        <p:spPr>
          <a:xfrm>
            <a:off x="6790193" y="2656379"/>
            <a:ext cx="2106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843D16"/>
                </a:solidFill>
                <a:latin typeface="Fira Sans" panose="020B0503050000020004" pitchFamily="34" charset="0"/>
              </a:rPr>
              <a:t>4 groupes de travail </a:t>
            </a:r>
            <a:r>
              <a:rPr lang="fr-FR" dirty="0">
                <a:solidFill>
                  <a:srgbClr val="000000"/>
                </a:solidFill>
                <a:latin typeface="Fira Sans Light" panose="020B0403050000020004" pitchFamily="34" charset="0"/>
              </a:rPr>
              <a:t>issus du Forum Ouvert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5905392-A025-CF63-06DE-0EB9938B565B}"/>
              </a:ext>
            </a:extLst>
          </p:cNvPr>
          <p:cNvSpPr txBox="1"/>
          <p:nvPr/>
        </p:nvSpPr>
        <p:spPr>
          <a:xfrm>
            <a:off x="4887678" y="2722613"/>
            <a:ext cx="1656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843D16"/>
                </a:solidFill>
                <a:latin typeface="Fira Sans" panose="020B0503050000020004" pitchFamily="34" charset="0"/>
              </a:rPr>
              <a:t>10 ateliers </a:t>
            </a:r>
            <a:r>
              <a:rPr lang="fr-FR" dirty="0">
                <a:solidFill>
                  <a:srgbClr val="000000"/>
                </a:solidFill>
                <a:latin typeface="Fira Sans Light" panose="020B0403050000020004" pitchFamily="34" charset="0"/>
              </a:rPr>
              <a:t>qui ont réfléchi lors de la journée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364E69-0842-718A-41AA-972899C6A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9" b="96207" l="778" r="97000">
                        <a14:foregroundMark x1="13556" y1="19310" x2="48333" y2="44483"/>
                        <a14:foregroundMark x1="5222" y1="35172" x2="5111" y2="46897"/>
                        <a14:foregroundMark x1="32556" y1="4310" x2="42444" y2="2931"/>
                        <a14:foregroundMark x1="1444" y1="32759" x2="778" y2="37759"/>
                        <a14:foregroundMark x1="75000" y1="76897" x2="82000" y2="69483"/>
                        <a14:foregroundMark x1="82000" y1="69483" x2="85556" y2="61034"/>
                        <a14:foregroundMark x1="85556" y1="61034" x2="85000" y2="58448"/>
                        <a14:foregroundMark x1="92889" y1="92586" x2="97000" y2="9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82" y="1484784"/>
            <a:ext cx="1621954" cy="10452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F63B35-DB8F-30EC-7E88-7AC1316E3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7" b="99592" l="3708" r="97978">
                        <a14:foregroundMark x1="18539" y1="53367" x2="42921" y2="48571"/>
                        <a14:foregroundMark x1="14607" y1="49184" x2="29551" y2="49286"/>
                        <a14:foregroundMark x1="29551" y1="49286" x2="44045" y2="49184"/>
                        <a14:foregroundMark x1="14831" y1="48878" x2="12472" y2="77041"/>
                        <a14:foregroundMark x1="12472" y1="77041" x2="13371" y2="80306"/>
                        <a14:foregroundMark x1="3708" y1="67347" x2="11798" y2="67143"/>
                        <a14:foregroundMark x1="11798" y1="67143" x2="16966" y2="67245"/>
                        <a14:foregroundMark x1="33146" y1="41327" x2="60449" y2="59796"/>
                        <a14:foregroundMark x1="60449" y1="59796" x2="61798" y2="61531"/>
                        <a14:foregroundMark x1="59663" y1="63980" x2="54607" y2="85612"/>
                        <a14:foregroundMark x1="54607" y1="85612" x2="54157" y2="86020"/>
                        <a14:foregroundMark x1="15730" y1="83878" x2="48090" y2="89388"/>
                        <a14:foregroundMark x1="48090" y1="89388" x2="53820" y2="85204"/>
                        <a14:foregroundMark x1="37528" y1="90714" x2="36067" y2="99592"/>
                        <a14:foregroundMark x1="69775" y1="40816" x2="71011" y2="50102"/>
                        <a14:foregroundMark x1="71011" y1="50102" x2="75730" y2="58265"/>
                        <a14:foregroundMark x1="75730" y1="58265" x2="80112" y2="57449"/>
                        <a14:foregroundMark x1="90112" y1="37551" x2="93596" y2="45204"/>
                        <a14:foregroundMark x1="95281" y1="45408" x2="97978" y2="47143"/>
                        <a14:foregroundMark x1="49213" y1="6735" x2="64045" y2="11633"/>
                        <a14:foregroundMark x1="64045" y1="11633" x2="67416" y2="20102"/>
                        <a14:foregroundMark x1="67416" y1="20102" x2="64157" y2="28980"/>
                        <a14:foregroundMark x1="64157" y1="28980" x2="51348" y2="35714"/>
                        <a14:foregroundMark x1="51348" y1="35714" x2="41011" y2="30612"/>
                        <a14:foregroundMark x1="41011" y1="30612" x2="38427" y2="19490"/>
                        <a14:foregroundMark x1="38427" y1="19490" x2="41236" y2="11020"/>
                        <a14:foregroundMark x1="41236" y1="11020" x2="50674" y2="6327"/>
                        <a14:foregroundMark x1="42247" y1="2857" x2="42247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8619">
            <a:off x="7082676" y="1079957"/>
            <a:ext cx="1521580" cy="16754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F480529-B685-CF45-0CAC-AA7F43D8BA5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692" r="96154">
                        <a14:foregroundMark x1="11538" y1="51923" x2="16923" y2="60385"/>
                        <a14:foregroundMark x1="48846" y1="56923" x2="52692" y2="58846"/>
                        <a14:foregroundMark x1="84615" y1="53077" x2="92692" y2="53462"/>
                        <a14:foregroundMark x1="78077" y1="37692" x2="91923" y2="40769"/>
                        <a14:foregroundMark x1="96154" y1="64615" x2="95385" y2="67692"/>
                        <a14:foregroundMark x1="79231" y1="25769" x2="79231" y2="25769"/>
                        <a14:foregroundMark x1="63846" y1="27692" x2="64615" y2="27692"/>
                        <a14:foregroundMark x1="64231" y1="20000" x2="64615" y2="20000"/>
                        <a14:foregroundMark x1="47692" y1="35769" x2="47692" y2="35769"/>
                        <a14:foregroundMark x1="50000" y1="21538" x2="50000" y2="21538"/>
                        <a14:foregroundMark x1="32308" y1="30769" x2="32308" y2="30769"/>
                        <a14:foregroundMark x1="31538" y1="15000" x2="31538" y2="15000"/>
                        <a14:foregroundMark x1="18462" y1="26538" x2="18462" y2="26538"/>
                        <a14:foregroundMark x1="11923" y1="42308" x2="11923" y2="42308"/>
                        <a14:foregroundMark x1="5385" y1="43846" x2="5385" y2="43846"/>
                        <a14:foregroundMark x1="2692" y1="68846" x2="2692" y2="6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78" y="1158738"/>
            <a:ext cx="1616058" cy="16160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8C8B32-D680-DCBF-7028-CD632B4521D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b="6712"/>
          <a:stretch/>
        </p:blipFill>
        <p:spPr>
          <a:xfrm>
            <a:off x="3399929" y="3981045"/>
            <a:ext cx="2209926" cy="22794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B0F72B-C3CD-7B3F-97AB-C3B6F6C0CA5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>
            <a:off x="5772730" y="3995495"/>
            <a:ext cx="3096344" cy="226499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7FF91F1-D702-ECFA-5A8B-78F76521B4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9" y="3995495"/>
            <a:ext cx="3030362" cy="22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99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3848" y="1955874"/>
            <a:ext cx="5254352" cy="1362075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Présentation DU RAPPORT FINANCIER 2023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96297" y="3710427"/>
            <a:ext cx="5324128" cy="1500187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Par Christophe LIEVIN, trésorier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5D02ED-A6F9-0F9C-793B-5DD8C166A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692696"/>
            <a:ext cx="3279010" cy="48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8522" y="2132856"/>
            <a:ext cx="5112568" cy="2314152"/>
          </a:xfrm>
        </p:spPr>
        <p:txBody>
          <a:bodyPr>
            <a:noAutofit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Présentation du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rapport moral 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C74CCA-9352-281B-ADFA-D813EAE57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692696"/>
            <a:ext cx="3279010" cy="486721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F0B58-7EF4-A118-6497-4E75C851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1B3855-57A6-D03E-2F25-0006957E4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64C106-5C55-7E70-CA95-27A6A508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32381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2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5765FF-FA95-40D8-E3A4-6508B3DA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354A68-5377-2264-E0BE-542DC66A5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AD3FB34-F1BC-1B3F-833C-FDBB3E308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04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06" y="1564728"/>
            <a:ext cx="2342056" cy="168466"/>
          </a:xfrm>
          <a:prstGeom prst="rect">
            <a:avLst/>
          </a:prstGeom>
        </p:spPr>
        <p:txBody>
          <a:bodyPr vert="horz" wrap="square" lIns="0" tIns="7452" rIns="0" bIns="0" rtlCol="0">
            <a:spAutoFit/>
          </a:bodyPr>
          <a:lstStyle/>
          <a:p>
            <a:pPr marL="6481">
              <a:spcBef>
                <a:spcPts val="58"/>
              </a:spcBef>
              <a:tabLst>
                <a:tab pos="778021" algn="l"/>
              </a:tabLst>
            </a:pPr>
            <a:r>
              <a:rPr sz="1046" spc="8" dirty="0">
                <a:solidFill>
                  <a:srgbClr val="0086D2"/>
                </a:solidFill>
                <a:latin typeface="Segoe UI"/>
                <a:cs typeface="Segoe UI"/>
              </a:rPr>
              <a:t>Association	</a:t>
            </a:r>
            <a:r>
              <a:rPr sz="1046" spc="5" dirty="0">
                <a:solidFill>
                  <a:srgbClr val="525252"/>
                </a:solidFill>
                <a:latin typeface="Segoe UI"/>
                <a:cs typeface="Segoe UI"/>
              </a:rPr>
              <a:t>régionale</a:t>
            </a:r>
            <a:r>
              <a:rPr sz="1046" spc="-5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1046" spc="5" dirty="0">
                <a:solidFill>
                  <a:srgbClr val="525252"/>
                </a:solidFill>
                <a:latin typeface="Segoe UI"/>
                <a:cs typeface="Segoe UI"/>
              </a:rPr>
              <a:t>des</a:t>
            </a:r>
            <a:r>
              <a:rPr sz="1046" spc="10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1046" spc="5" dirty="0">
                <a:solidFill>
                  <a:srgbClr val="525252"/>
                </a:solidFill>
                <a:latin typeface="Segoe UI"/>
                <a:cs typeface="Segoe UI"/>
              </a:rPr>
              <a:t>cités-jardins</a:t>
            </a:r>
            <a:endParaRPr sz="1046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106" y="1704054"/>
            <a:ext cx="1579948" cy="104057"/>
          </a:xfrm>
          <a:prstGeom prst="rect">
            <a:avLst/>
          </a:prstGeom>
        </p:spPr>
        <p:txBody>
          <a:bodyPr vert="horz" wrap="square" lIns="0" tIns="5832" rIns="0" bIns="0" rtlCol="0">
            <a:spAutoFit/>
          </a:bodyPr>
          <a:lstStyle/>
          <a:p>
            <a:pPr marL="6481">
              <a:spcBef>
                <a:spcPts val="46"/>
              </a:spcBef>
            </a:pPr>
            <a:r>
              <a:rPr sz="638" spc="-3" dirty="0">
                <a:solidFill>
                  <a:srgbClr val="525252"/>
                </a:solidFill>
                <a:latin typeface="Segoe UI"/>
                <a:cs typeface="Segoe UI"/>
              </a:rPr>
              <a:t>Promotion</a:t>
            </a:r>
            <a:r>
              <a:rPr sz="638" spc="-31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638" dirty="0">
                <a:solidFill>
                  <a:srgbClr val="525252"/>
                </a:solidFill>
                <a:latin typeface="Segoe UI"/>
                <a:cs typeface="Segoe UI"/>
              </a:rPr>
              <a:t>et</a:t>
            </a:r>
            <a:r>
              <a:rPr sz="638" spc="-10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638" dirty="0">
                <a:solidFill>
                  <a:srgbClr val="525252"/>
                </a:solidFill>
                <a:latin typeface="Segoe UI"/>
                <a:cs typeface="Segoe UI"/>
              </a:rPr>
              <a:t>revalorisation</a:t>
            </a:r>
            <a:r>
              <a:rPr sz="638" spc="-28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638" dirty="0">
                <a:solidFill>
                  <a:srgbClr val="525252"/>
                </a:solidFill>
                <a:latin typeface="Segoe UI"/>
                <a:cs typeface="Segoe UI"/>
              </a:rPr>
              <a:t>des</a:t>
            </a:r>
            <a:r>
              <a:rPr sz="638" spc="-23" dirty="0">
                <a:solidFill>
                  <a:srgbClr val="525252"/>
                </a:solidFill>
                <a:latin typeface="Segoe UI"/>
                <a:cs typeface="Segoe UI"/>
              </a:rPr>
              <a:t> </a:t>
            </a:r>
            <a:r>
              <a:rPr sz="638" spc="-3" dirty="0">
                <a:solidFill>
                  <a:srgbClr val="525252"/>
                </a:solidFill>
                <a:latin typeface="Segoe UI"/>
                <a:cs typeface="Segoe UI"/>
              </a:rPr>
              <a:t>cités-jardins</a:t>
            </a:r>
            <a:endParaRPr sz="638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8522" y="1602239"/>
            <a:ext cx="294215" cy="168466"/>
          </a:xfrm>
          <a:prstGeom prst="rect">
            <a:avLst/>
          </a:prstGeom>
        </p:spPr>
        <p:txBody>
          <a:bodyPr vert="horz" wrap="square" lIns="0" tIns="7452" rIns="0" bIns="0" rtlCol="0">
            <a:spAutoFit/>
          </a:bodyPr>
          <a:lstStyle/>
          <a:p>
            <a:pPr marL="6481">
              <a:spcBef>
                <a:spcPts val="58"/>
              </a:spcBef>
            </a:pPr>
            <a:r>
              <a:rPr sz="1046" spc="-18" dirty="0">
                <a:solidFill>
                  <a:srgbClr val="525252"/>
                </a:solidFill>
                <a:latin typeface="Segoe UI"/>
                <a:cs typeface="Segoe UI"/>
              </a:rPr>
              <a:t>202</a:t>
            </a:r>
            <a:r>
              <a:rPr sz="1046" spc="3" dirty="0">
                <a:solidFill>
                  <a:srgbClr val="525252"/>
                </a:solidFill>
                <a:latin typeface="Segoe UI"/>
                <a:cs typeface="Segoe UI"/>
              </a:rPr>
              <a:t>3</a:t>
            </a:r>
            <a:endParaRPr sz="1046"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246" y="1993422"/>
            <a:ext cx="1384885" cy="214286"/>
          </a:xfrm>
          <a:prstGeom prst="rect">
            <a:avLst/>
          </a:prstGeom>
        </p:spPr>
        <p:txBody>
          <a:bodyPr vert="horz" wrap="square" lIns="0" tIns="6156" rIns="0" bIns="0" rtlCol="0">
            <a:spAutoFit/>
          </a:bodyPr>
          <a:lstStyle/>
          <a:p>
            <a:pPr marL="172390" indent="-166233">
              <a:spcBef>
                <a:spcPts val="48"/>
              </a:spcBef>
              <a:buClr>
                <a:srgbClr val="0086D2"/>
              </a:buClr>
              <a:buFont typeface="Arial MT"/>
              <a:buChar char="•"/>
              <a:tabLst>
                <a:tab pos="172390" algn="l"/>
                <a:tab pos="172714" algn="l"/>
              </a:tabLst>
            </a:pPr>
            <a:r>
              <a:rPr sz="1352" spc="-5" dirty="0">
                <a:solidFill>
                  <a:srgbClr val="525252"/>
                </a:solidFill>
                <a:latin typeface="Segoe UI Semibold"/>
                <a:cs typeface="Segoe UI Semibold"/>
              </a:rPr>
              <a:t>Activité</a:t>
            </a:r>
            <a:r>
              <a:rPr sz="1352" spc="-23" dirty="0">
                <a:solidFill>
                  <a:srgbClr val="525252"/>
                </a:solidFill>
                <a:latin typeface="Segoe UI Semibold"/>
                <a:cs typeface="Segoe UI Semibold"/>
              </a:rPr>
              <a:t> </a:t>
            </a:r>
            <a:r>
              <a:rPr sz="1352" spc="-10" dirty="0">
                <a:solidFill>
                  <a:srgbClr val="525252"/>
                </a:solidFill>
                <a:latin typeface="Segoe UI Semibold"/>
                <a:cs typeface="Segoe UI Semibold"/>
              </a:rPr>
              <a:t>globale</a:t>
            </a:r>
            <a:endParaRPr sz="1352">
              <a:latin typeface="Segoe UI Semibold"/>
              <a:cs typeface="Segoe UI Semibold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94020" y="2353574"/>
            <a:ext cx="1436405" cy="166225"/>
            <a:chOff x="8023141" y="1673888"/>
            <a:chExt cx="2814955" cy="325755"/>
          </a:xfrm>
        </p:grpSpPr>
        <p:sp>
          <p:nvSpPr>
            <p:cNvPr id="7" name="object 7"/>
            <p:cNvSpPr/>
            <p:nvPr/>
          </p:nvSpPr>
          <p:spPr>
            <a:xfrm>
              <a:off x="8044144" y="1694891"/>
              <a:ext cx="2794000" cy="304800"/>
            </a:xfrm>
            <a:custGeom>
              <a:avLst/>
              <a:gdLst/>
              <a:ahLst/>
              <a:cxnLst/>
              <a:rect l="l" t="t" r="r" b="b"/>
              <a:pathLst>
                <a:path w="2794000" h="304800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2730388" y="304543"/>
                  </a:lnTo>
                  <a:lnTo>
                    <a:pt x="2753524" y="299128"/>
                  </a:lnTo>
                  <a:lnTo>
                    <a:pt x="2773707" y="284853"/>
                  </a:lnTo>
                  <a:lnTo>
                    <a:pt x="2787982" y="264670"/>
                  </a:lnTo>
                  <a:lnTo>
                    <a:pt x="2793397" y="241534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sp>
          <p:nvSpPr>
            <p:cNvPr id="8" name="object 8"/>
            <p:cNvSpPr/>
            <p:nvPr/>
          </p:nvSpPr>
          <p:spPr>
            <a:xfrm>
              <a:off x="8023141" y="1673888"/>
              <a:ext cx="2794000" cy="304800"/>
            </a:xfrm>
            <a:custGeom>
              <a:avLst/>
              <a:gdLst/>
              <a:ahLst/>
              <a:cxnLst/>
              <a:rect l="l" t="t" r="r" b="b"/>
              <a:pathLst>
                <a:path w="2794000" h="304800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2730388" y="304543"/>
                  </a:lnTo>
                  <a:lnTo>
                    <a:pt x="2753524" y="299128"/>
                  </a:lnTo>
                  <a:lnTo>
                    <a:pt x="2773707" y="284853"/>
                  </a:lnTo>
                  <a:lnTo>
                    <a:pt x="2787982" y="264670"/>
                  </a:lnTo>
                  <a:lnTo>
                    <a:pt x="2793397" y="241534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0086D2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03786" y="2368529"/>
            <a:ext cx="205756" cy="116773"/>
          </a:xfrm>
          <a:prstGeom prst="rect">
            <a:avLst/>
          </a:prstGeom>
        </p:spPr>
        <p:txBody>
          <a:bodyPr vert="horz" wrap="square" lIns="0" tIns="6805" rIns="0" bIns="0" rtlCol="0">
            <a:spAutoFit/>
          </a:bodyPr>
          <a:lstStyle/>
          <a:p>
            <a:pPr marL="6481">
              <a:spcBef>
                <a:spcPts val="54"/>
              </a:spcBef>
            </a:pPr>
            <a:r>
              <a:rPr sz="714" dirty="0">
                <a:solidFill>
                  <a:srgbClr val="FFFFFF"/>
                </a:solidFill>
                <a:latin typeface="Segoe UI Semilight"/>
                <a:cs typeface="Segoe UI Semilight"/>
              </a:rPr>
              <a:t>2023</a:t>
            </a:r>
            <a:endParaRPr sz="714">
              <a:latin typeface="Segoe UI Semilight"/>
              <a:cs typeface="Segoe UI Semi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712336" y="2353574"/>
            <a:ext cx="1436405" cy="166225"/>
            <a:chOff x="11194592" y="1673888"/>
            <a:chExt cx="2814955" cy="325755"/>
          </a:xfrm>
        </p:grpSpPr>
        <p:sp>
          <p:nvSpPr>
            <p:cNvPr id="11" name="object 11"/>
            <p:cNvSpPr/>
            <p:nvPr/>
          </p:nvSpPr>
          <p:spPr>
            <a:xfrm>
              <a:off x="11215595" y="1694891"/>
              <a:ext cx="2794000" cy="304800"/>
            </a:xfrm>
            <a:custGeom>
              <a:avLst/>
              <a:gdLst/>
              <a:ahLst/>
              <a:cxnLst/>
              <a:rect l="l" t="t" r="r" b="b"/>
              <a:pathLst>
                <a:path w="2794000" h="304800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2730388" y="304543"/>
                  </a:lnTo>
                  <a:lnTo>
                    <a:pt x="2753524" y="299128"/>
                  </a:lnTo>
                  <a:lnTo>
                    <a:pt x="2773707" y="284853"/>
                  </a:lnTo>
                  <a:lnTo>
                    <a:pt x="2787982" y="264670"/>
                  </a:lnTo>
                  <a:lnTo>
                    <a:pt x="2793397" y="241534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11194592" y="1673888"/>
              <a:ext cx="2794000" cy="304800"/>
            </a:xfrm>
            <a:custGeom>
              <a:avLst/>
              <a:gdLst/>
              <a:ahLst/>
              <a:cxnLst/>
              <a:rect l="l" t="t" r="r" b="b"/>
              <a:pathLst>
                <a:path w="2794000" h="304800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2730388" y="304543"/>
                  </a:lnTo>
                  <a:lnTo>
                    <a:pt x="2753524" y="299128"/>
                  </a:lnTo>
                  <a:lnTo>
                    <a:pt x="2773707" y="284853"/>
                  </a:lnTo>
                  <a:lnTo>
                    <a:pt x="2787982" y="264670"/>
                  </a:lnTo>
                  <a:lnTo>
                    <a:pt x="2793397" y="241534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0086D2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322102" y="2368529"/>
            <a:ext cx="205756" cy="116773"/>
          </a:xfrm>
          <a:prstGeom prst="rect">
            <a:avLst/>
          </a:prstGeom>
        </p:spPr>
        <p:txBody>
          <a:bodyPr vert="horz" wrap="square" lIns="0" tIns="6805" rIns="0" bIns="0" rtlCol="0">
            <a:spAutoFit/>
          </a:bodyPr>
          <a:lstStyle/>
          <a:p>
            <a:pPr marL="6481">
              <a:spcBef>
                <a:spcPts val="54"/>
              </a:spcBef>
            </a:pPr>
            <a:r>
              <a:rPr sz="714" dirty="0">
                <a:solidFill>
                  <a:srgbClr val="FFFFFF"/>
                </a:solidFill>
                <a:latin typeface="Segoe UI Semilight"/>
                <a:cs typeface="Segoe UI Semilight"/>
              </a:rPr>
              <a:t>2022</a:t>
            </a:r>
            <a:endParaRPr sz="714">
              <a:latin typeface="Segoe UI Semilight"/>
              <a:cs typeface="Segoe UI Semi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330653" y="2353574"/>
            <a:ext cx="1629200" cy="166225"/>
            <a:chOff x="14366044" y="1673888"/>
            <a:chExt cx="3192780" cy="325755"/>
          </a:xfrm>
        </p:grpSpPr>
        <p:sp>
          <p:nvSpPr>
            <p:cNvPr id="15" name="object 15"/>
            <p:cNvSpPr/>
            <p:nvPr/>
          </p:nvSpPr>
          <p:spPr>
            <a:xfrm>
              <a:off x="14387047" y="1694891"/>
              <a:ext cx="3171825" cy="304800"/>
            </a:xfrm>
            <a:custGeom>
              <a:avLst/>
              <a:gdLst/>
              <a:ahLst/>
              <a:cxnLst/>
              <a:rect l="l" t="t" r="r" b="b"/>
              <a:pathLst>
                <a:path w="3171825" h="304800">
                  <a:moveTo>
                    <a:pt x="3108442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3108442" y="304543"/>
                  </a:lnTo>
                  <a:lnTo>
                    <a:pt x="3131578" y="299128"/>
                  </a:lnTo>
                  <a:lnTo>
                    <a:pt x="3151760" y="284853"/>
                  </a:lnTo>
                  <a:lnTo>
                    <a:pt x="3166036" y="264670"/>
                  </a:lnTo>
                  <a:lnTo>
                    <a:pt x="3171451" y="241534"/>
                  </a:lnTo>
                  <a:lnTo>
                    <a:pt x="3171451" y="63008"/>
                  </a:lnTo>
                  <a:lnTo>
                    <a:pt x="3166036" y="39872"/>
                  </a:lnTo>
                  <a:lnTo>
                    <a:pt x="3151760" y="19690"/>
                  </a:lnTo>
                  <a:lnTo>
                    <a:pt x="3131578" y="5414"/>
                  </a:lnTo>
                  <a:lnTo>
                    <a:pt x="310844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14366044" y="1673888"/>
              <a:ext cx="3171825" cy="304800"/>
            </a:xfrm>
            <a:custGeom>
              <a:avLst/>
              <a:gdLst/>
              <a:ahLst/>
              <a:cxnLst/>
              <a:rect l="l" t="t" r="r" b="b"/>
              <a:pathLst>
                <a:path w="3171825" h="304800">
                  <a:moveTo>
                    <a:pt x="3108442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241534"/>
                  </a:lnTo>
                  <a:lnTo>
                    <a:pt x="5414" y="264670"/>
                  </a:lnTo>
                  <a:lnTo>
                    <a:pt x="19690" y="284853"/>
                  </a:lnTo>
                  <a:lnTo>
                    <a:pt x="39872" y="299128"/>
                  </a:lnTo>
                  <a:lnTo>
                    <a:pt x="63008" y="304543"/>
                  </a:lnTo>
                  <a:lnTo>
                    <a:pt x="3108442" y="304543"/>
                  </a:lnTo>
                  <a:lnTo>
                    <a:pt x="3131578" y="299128"/>
                  </a:lnTo>
                  <a:lnTo>
                    <a:pt x="3151760" y="284853"/>
                  </a:lnTo>
                  <a:lnTo>
                    <a:pt x="3166036" y="264670"/>
                  </a:lnTo>
                  <a:lnTo>
                    <a:pt x="3171451" y="241534"/>
                  </a:lnTo>
                  <a:lnTo>
                    <a:pt x="3171451" y="63008"/>
                  </a:lnTo>
                  <a:lnTo>
                    <a:pt x="3166036" y="39872"/>
                  </a:lnTo>
                  <a:lnTo>
                    <a:pt x="3151760" y="19690"/>
                  </a:lnTo>
                  <a:lnTo>
                    <a:pt x="3131578" y="5414"/>
                  </a:lnTo>
                  <a:lnTo>
                    <a:pt x="3108442" y="0"/>
                  </a:lnTo>
                  <a:close/>
                </a:path>
              </a:pathLst>
            </a:custGeom>
            <a:solidFill>
              <a:srgbClr val="1B1B1B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951137" y="2368529"/>
            <a:ext cx="379434" cy="116773"/>
          </a:xfrm>
          <a:prstGeom prst="rect">
            <a:avLst/>
          </a:prstGeom>
        </p:spPr>
        <p:txBody>
          <a:bodyPr vert="horz" wrap="square" lIns="0" tIns="6805" rIns="0" bIns="0" rtlCol="0">
            <a:spAutoFit/>
          </a:bodyPr>
          <a:lstStyle/>
          <a:p>
            <a:pPr marL="6481">
              <a:spcBef>
                <a:spcPts val="54"/>
              </a:spcBef>
            </a:pPr>
            <a:r>
              <a:rPr sz="714" spc="18" dirty="0">
                <a:solidFill>
                  <a:srgbClr val="FFFFFF"/>
                </a:solidFill>
                <a:latin typeface="Segoe UI Semilight"/>
                <a:cs typeface="Segoe UI Semilight"/>
              </a:rPr>
              <a:t>É</a:t>
            </a:r>
            <a:r>
              <a:rPr sz="714" spc="3" dirty="0">
                <a:solidFill>
                  <a:srgbClr val="FFFFFF"/>
                </a:solidFill>
                <a:latin typeface="Segoe UI Semilight"/>
                <a:cs typeface="Segoe UI Semilight"/>
              </a:rPr>
              <a:t>v</a:t>
            </a:r>
            <a:r>
              <a:rPr sz="714" spc="10" dirty="0">
                <a:solidFill>
                  <a:srgbClr val="FFFFFF"/>
                </a:solidFill>
                <a:latin typeface="Segoe UI Semilight"/>
                <a:cs typeface="Segoe UI Semilight"/>
              </a:rPr>
              <a:t>o</a:t>
            </a:r>
            <a:r>
              <a:rPr sz="714" spc="8" dirty="0">
                <a:solidFill>
                  <a:srgbClr val="FFFFFF"/>
                </a:solidFill>
                <a:latin typeface="Segoe UI Semilight"/>
                <a:cs typeface="Segoe UI Semilight"/>
              </a:rPr>
              <a:t>l</a:t>
            </a:r>
            <a:r>
              <a:rPr sz="714" spc="-15" dirty="0">
                <a:solidFill>
                  <a:srgbClr val="FFFFFF"/>
                </a:solidFill>
                <a:latin typeface="Segoe UI Semilight"/>
                <a:cs typeface="Segoe UI Semilight"/>
              </a:rPr>
              <a:t>u</a:t>
            </a:r>
            <a:r>
              <a:rPr sz="714" spc="-18" dirty="0">
                <a:solidFill>
                  <a:srgbClr val="FFFFFF"/>
                </a:solidFill>
                <a:latin typeface="Segoe UI Semilight"/>
                <a:cs typeface="Segoe UI Semilight"/>
              </a:rPr>
              <a:t>t</a:t>
            </a:r>
            <a:r>
              <a:rPr sz="714" spc="8" dirty="0">
                <a:solidFill>
                  <a:srgbClr val="FFFFFF"/>
                </a:solidFill>
                <a:latin typeface="Segoe UI Semilight"/>
                <a:cs typeface="Segoe UI Semilight"/>
              </a:rPr>
              <a:t>i</a:t>
            </a:r>
            <a:r>
              <a:rPr sz="714" spc="10" dirty="0">
                <a:solidFill>
                  <a:srgbClr val="FFFFFF"/>
                </a:solidFill>
                <a:latin typeface="Segoe UI Semilight"/>
                <a:cs typeface="Segoe UI Semilight"/>
              </a:rPr>
              <a:t>o</a:t>
            </a:r>
            <a:r>
              <a:rPr sz="714" dirty="0">
                <a:solidFill>
                  <a:srgbClr val="FFFFFF"/>
                </a:solidFill>
                <a:latin typeface="Segoe UI Semilight"/>
                <a:cs typeface="Segoe UI Semilight"/>
              </a:rPr>
              <a:t>n</a:t>
            </a:r>
            <a:endParaRPr sz="714">
              <a:latin typeface="Segoe UI Semilight"/>
              <a:cs typeface="Segoe UI Semiligh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92911" y="2701887"/>
            <a:ext cx="3719165" cy="680778"/>
            <a:chOff x="378053" y="2356486"/>
            <a:chExt cx="7288530" cy="1334135"/>
          </a:xfrm>
        </p:grpSpPr>
        <p:sp>
          <p:nvSpPr>
            <p:cNvPr id="19" name="object 19"/>
            <p:cNvSpPr/>
            <p:nvPr/>
          </p:nvSpPr>
          <p:spPr>
            <a:xfrm>
              <a:off x="399056" y="2377489"/>
              <a:ext cx="7267575" cy="1313180"/>
            </a:xfrm>
            <a:custGeom>
              <a:avLst/>
              <a:gdLst/>
              <a:ahLst/>
              <a:cxnLst/>
              <a:rect l="l" t="t" r="r" b="b"/>
              <a:pathLst>
                <a:path w="7267575" h="1313179">
                  <a:moveTo>
                    <a:pt x="7204024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1249677"/>
                  </a:lnTo>
                  <a:lnTo>
                    <a:pt x="5414" y="1272813"/>
                  </a:lnTo>
                  <a:lnTo>
                    <a:pt x="19690" y="1292996"/>
                  </a:lnTo>
                  <a:lnTo>
                    <a:pt x="39872" y="1307271"/>
                  </a:lnTo>
                  <a:lnTo>
                    <a:pt x="63008" y="1312686"/>
                  </a:lnTo>
                  <a:lnTo>
                    <a:pt x="7204024" y="1312686"/>
                  </a:lnTo>
                  <a:lnTo>
                    <a:pt x="7227160" y="1307271"/>
                  </a:lnTo>
                  <a:lnTo>
                    <a:pt x="7247343" y="1292996"/>
                  </a:lnTo>
                  <a:lnTo>
                    <a:pt x="7261618" y="1272813"/>
                  </a:lnTo>
                  <a:lnTo>
                    <a:pt x="7267033" y="1249677"/>
                  </a:lnTo>
                  <a:lnTo>
                    <a:pt x="7267033" y="63008"/>
                  </a:lnTo>
                  <a:lnTo>
                    <a:pt x="7261618" y="39872"/>
                  </a:lnTo>
                  <a:lnTo>
                    <a:pt x="7247343" y="19690"/>
                  </a:lnTo>
                  <a:lnTo>
                    <a:pt x="7227160" y="5414"/>
                  </a:lnTo>
                  <a:lnTo>
                    <a:pt x="7204024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053" y="2356486"/>
              <a:ext cx="7277535" cy="44106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4094020" y="2701887"/>
            <a:ext cx="1436405" cy="680778"/>
            <a:chOff x="8023141" y="2356486"/>
            <a:chExt cx="2814955" cy="1334135"/>
          </a:xfrm>
        </p:grpSpPr>
        <p:sp>
          <p:nvSpPr>
            <p:cNvPr id="22" name="object 22"/>
            <p:cNvSpPr/>
            <p:nvPr/>
          </p:nvSpPr>
          <p:spPr>
            <a:xfrm>
              <a:off x="8044144" y="2377489"/>
              <a:ext cx="2794000" cy="1313180"/>
            </a:xfrm>
            <a:custGeom>
              <a:avLst/>
              <a:gdLst/>
              <a:ahLst/>
              <a:cxnLst/>
              <a:rect l="l" t="t" r="r" b="b"/>
              <a:pathLst>
                <a:path w="2794000" h="1313179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1249677"/>
                  </a:lnTo>
                  <a:lnTo>
                    <a:pt x="5414" y="1272813"/>
                  </a:lnTo>
                  <a:lnTo>
                    <a:pt x="19690" y="1292996"/>
                  </a:lnTo>
                  <a:lnTo>
                    <a:pt x="39872" y="1307271"/>
                  </a:lnTo>
                  <a:lnTo>
                    <a:pt x="63008" y="1312686"/>
                  </a:lnTo>
                  <a:lnTo>
                    <a:pt x="2730388" y="1312686"/>
                  </a:lnTo>
                  <a:lnTo>
                    <a:pt x="2753524" y="1307271"/>
                  </a:lnTo>
                  <a:lnTo>
                    <a:pt x="2773707" y="1292996"/>
                  </a:lnTo>
                  <a:lnTo>
                    <a:pt x="2787982" y="1272813"/>
                  </a:lnTo>
                  <a:lnTo>
                    <a:pt x="2793397" y="1249677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3141" y="2356486"/>
              <a:ext cx="2803898" cy="441062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5712336" y="2701887"/>
            <a:ext cx="1436405" cy="680778"/>
            <a:chOff x="11194592" y="2356486"/>
            <a:chExt cx="2814955" cy="1334135"/>
          </a:xfrm>
        </p:grpSpPr>
        <p:sp>
          <p:nvSpPr>
            <p:cNvPr id="25" name="object 25"/>
            <p:cNvSpPr/>
            <p:nvPr/>
          </p:nvSpPr>
          <p:spPr>
            <a:xfrm>
              <a:off x="11215595" y="2377489"/>
              <a:ext cx="2794000" cy="1313180"/>
            </a:xfrm>
            <a:custGeom>
              <a:avLst/>
              <a:gdLst/>
              <a:ahLst/>
              <a:cxnLst/>
              <a:rect l="l" t="t" r="r" b="b"/>
              <a:pathLst>
                <a:path w="2794000" h="1313179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1249677"/>
                  </a:lnTo>
                  <a:lnTo>
                    <a:pt x="5414" y="1272813"/>
                  </a:lnTo>
                  <a:lnTo>
                    <a:pt x="19690" y="1292996"/>
                  </a:lnTo>
                  <a:lnTo>
                    <a:pt x="39872" y="1307271"/>
                  </a:lnTo>
                  <a:lnTo>
                    <a:pt x="63008" y="1312686"/>
                  </a:lnTo>
                  <a:lnTo>
                    <a:pt x="2730388" y="1312686"/>
                  </a:lnTo>
                  <a:lnTo>
                    <a:pt x="2753524" y="1307271"/>
                  </a:lnTo>
                  <a:lnTo>
                    <a:pt x="2773707" y="1292996"/>
                  </a:lnTo>
                  <a:lnTo>
                    <a:pt x="2787982" y="1272813"/>
                  </a:lnTo>
                  <a:lnTo>
                    <a:pt x="2793397" y="1249677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4592" y="2356486"/>
              <a:ext cx="2803898" cy="441062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7330653" y="2701887"/>
            <a:ext cx="1629200" cy="680778"/>
            <a:chOff x="14366044" y="2356486"/>
            <a:chExt cx="3192780" cy="1334135"/>
          </a:xfrm>
        </p:grpSpPr>
        <p:sp>
          <p:nvSpPr>
            <p:cNvPr id="28" name="object 28"/>
            <p:cNvSpPr/>
            <p:nvPr/>
          </p:nvSpPr>
          <p:spPr>
            <a:xfrm>
              <a:off x="14387046" y="2377489"/>
              <a:ext cx="3171825" cy="1313180"/>
            </a:xfrm>
            <a:custGeom>
              <a:avLst/>
              <a:gdLst/>
              <a:ahLst/>
              <a:cxnLst/>
              <a:rect l="l" t="t" r="r" b="b"/>
              <a:pathLst>
                <a:path w="3171825" h="1313179">
                  <a:moveTo>
                    <a:pt x="3108442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1249677"/>
                  </a:lnTo>
                  <a:lnTo>
                    <a:pt x="5414" y="1272813"/>
                  </a:lnTo>
                  <a:lnTo>
                    <a:pt x="19690" y="1292996"/>
                  </a:lnTo>
                  <a:lnTo>
                    <a:pt x="39872" y="1307271"/>
                  </a:lnTo>
                  <a:lnTo>
                    <a:pt x="63008" y="1312686"/>
                  </a:lnTo>
                  <a:lnTo>
                    <a:pt x="3108442" y="1312686"/>
                  </a:lnTo>
                  <a:lnTo>
                    <a:pt x="3131578" y="1307271"/>
                  </a:lnTo>
                  <a:lnTo>
                    <a:pt x="3151760" y="1292996"/>
                  </a:lnTo>
                  <a:lnTo>
                    <a:pt x="3166036" y="1272813"/>
                  </a:lnTo>
                  <a:lnTo>
                    <a:pt x="3171451" y="1249677"/>
                  </a:lnTo>
                  <a:lnTo>
                    <a:pt x="3171451" y="63008"/>
                  </a:lnTo>
                  <a:lnTo>
                    <a:pt x="3166036" y="39872"/>
                  </a:lnTo>
                  <a:lnTo>
                    <a:pt x="3151760" y="19690"/>
                  </a:lnTo>
                  <a:lnTo>
                    <a:pt x="3131578" y="5414"/>
                  </a:lnTo>
                  <a:lnTo>
                    <a:pt x="310844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66044" y="2356486"/>
              <a:ext cx="3181952" cy="44106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40018" y="2722200"/>
            <a:ext cx="1465243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5" dirty="0">
                <a:solidFill>
                  <a:srgbClr val="808080"/>
                </a:solidFill>
                <a:latin typeface="Segoe UI Semilight"/>
                <a:cs typeface="Segoe UI Semilight"/>
              </a:rPr>
              <a:t>Ressources</a:t>
            </a:r>
            <a:r>
              <a:rPr sz="1123" spc="-13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associatives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82436" y="2722200"/>
            <a:ext cx="523625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81</a:t>
            </a:r>
            <a:r>
              <a:rPr sz="1123" spc="-36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984</a:t>
            </a:r>
            <a:r>
              <a:rPr sz="1123" spc="-23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73959" y="2722200"/>
            <a:ext cx="550195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116</a:t>
            </a:r>
            <a:r>
              <a:rPr sz="1123" spc="-41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317</a:t>
            </a:r>
            <a:r>
              <a:rPr sz="1123" spc="-15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94091" y="2722200"/>
            <a:ext cx="445211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3" dirty="0">
                <a:solidFill>
                  <a:srgbClr val="FF0000"/>
                </a:solidFill>
                <a:latin typeface="Segoe UI Semilight"/>
                <a:cs typeface="Segoe UI Semilight"/>
              </a:rPr>
              <a:t>-29,5%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802153" y="2745522"/>
            <a:ext cx="99800" cy="135119"/>
          </a:xfrm>
          <a:custGeom>
            <a:avLst/>
            <a:gdLst/>
            <a:ahLst/>
            <a:cxnLst/>
            <a:rect l="l" t="t" r="r" b="b"/>
            <a:pathLst>
              <a:path w="195580" h="264794">
                <a:moveTo>
                  <a:pt x="142142" y="0"/>
                </a:moveTo>
                <a:lnTo>
                  <a:pt x="0" y="158524"/>
                </a:lnTo>
                <a:lnTo>
                  <a:pt x="88786" y="158524"/>
                </a:lnTo>
                <a:lnTo>
                  <a:pt x="53355" y="264207"/>
                </a:lnTo>
                <a:lnTo>
                  <a:pt x="195497" y="105682"/>
                </a:lnTo>
                <a:lnTo>
                  <a:pt x="106711" y="105682"/>
                </a:lnTo>
                <a:lnTo>
                  <a:pt x="142142" y="0"/>
                </a:lnTo>
                <a:close/>
              </a:path>
            </a:pathLst>
          </a:custGeom>
          <a:solidFill>
            <a:srgbClr val="FF3E40"/>
          </a:solidFill>
        </p:spPr>
        <p:txBody>
          <a:bodyPr wrap="square" lIns="0" tIns="0" rIns="0" bIns="0" rtlCol="0"/>
          <a:lstStyle/>
          <a:p>
            <a:endParaRPr sz="919"/>
          </a:p>
        </p:txBody>
      </p:sp>
      <p:sp>
        <p:nvSpPr>
          <p:cNvPr id="35" name="object 35"/>
          <p:cNvSpPr/>
          <p:nvPr/>
        </p:nvSpPr>
        <p:spPr>
          <a:xfrm>
            <a:off x="192911" y="2926951"/>
            <a:ext cx="3713656" cy="225198"/>
          </a:xfrm>
          <a:custGeom>
            <a:avLst/>
            <a:gdLst/>
            <a:ahLst/>
            <a:cxnLst/>
            <a:rect l="l" t="t" r="r" b="b"/>
            <a:pathLst>
              <a:path w="7277734" h="441325">
                <a:moveTo>
                  <a:pt x="7277535" y="0"/>
                </a:moveTo>
                <a:lnTo>
                  <a:pt x="0" y="0"/>
                </a:lnTo>
                <a:lnTo>
                  <a:pt x="0" y="441062"/>
                </a:lnTo>
                <a:lnTo>
                  <a:pt x="7277535" y="441062"/>
                </a:lnTo>
                <a:lnTo>
                  <a:pt x="727753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919"/>
          </a:p>
        </p:txBody>
      </p:sp>
      <p:sp>
        <p:nvSpPr>
          <p:cNvPr id="36" name="object 36"/>
          <p:cNvSpPr/>
          <p:nvPr/>
        </p:nvSpPr>
        <p:spPr>
          <a:xfrm>
            <a:off x="4094019" y="2926951"/>
            <a:ext cx="1430897" cy="225198"/>
          </a:xfrm>
          <a:custGeom>
            <a:avLst/>
            <a:gdLst/>
            <a:ahLst/>
            <a:cxnLst/>
            <a:rect l="l" t="t" r="r" b="b"/>
            <a:pathLst>
              <a:path w="2804159" h="441325">
                <a:moveTo>
                  <a:pt x="2803898" y="0"/>
                </a:moveTo>
                <a:lnTo>
                  <a:pt x="0" y="0"/>
                </a:lnTo>
                <a:lnTo>
                  <a:pt x="0" y="441062"/>
                </a:lnTo>
                <a:lnTo>
                  <a:pt x="2803898" y="441062"/>
                </a:lnTo>
                <a:lnTo>
                  <a:pt x="280389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919"/>
          </a:p>
        </p:txBody>
      </p:sp>
      <p:sp>
        <p:nvSpPr>
          <p:cNvPr id="37" name="object 37"/>
          <p:cNvSpPr/>
          <p:nvPr/>
        </p:nvSpPr>
        <p:spPr>
          <a:xfrm>
            <a:off x="5712336" y="2926951"/>
            <a:ext cx="1430897" cy="225198"/>
          </a:xfrm>
          <a:custGeom>
            <a:avLst/>
            <a:gdLst/>
            <a:ahLst/>
            <a:cxnLst/>
            <a:rect l="l" t="t" r="r" b="b"/>
            <a:pathLst>
              <a:path w="2804159" h="441325">
                <a:moveTo>
                  <a:pt x="2803898" y="0"/>
                </a:moveTo>
                <a:lnTo>
                  <a:pt x="0" y="0"/>
                </a:lnTo>
                <a:lnTo>
                  <a:pt x="0" y="441062"/>
                </a:lnTo>
                <a:lnTo>
                  <a:pt x="2803898" y="441062"/>
                </a:lnTo>
                <a:lnTo>
                  <a:pt x="280389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919"/>
          </a:p>
        </p:txBody>
      </p:sp>
      <p:sp>
        <p:nvSpPr>
          <p:cNvPr id="38" name="object 38"/>
          <p:cNvSpPr txBox="1"/>
          <p:nvPr/>
        </p:nvSpPr>
        <p:spPr>
          <a:xfrm>
            <a:off x="240018" y="2947264"/>
            <a:ext cx="1534909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15" dirty="0">
                <a:solidFill>
                  <a:srgbClr val="808080"/>
                </a:solidFill>
                <a:latin typeface="Segoe UI Semilight"/>
                <a:cs typeface="Segoe UI Semilight"/>
              </a:rPr>
              <a:t>Ventes</a:t>
            </a:r>
            <a:r>
              <a:rPr sz="1123" spc="-31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18" dirty="0">
                <a:solidFill>
                  <a:srgbClr val="808080"/>
                </a:solidFill>
                <a:latin typeface="Segoe UI Semilight"/>
                <a:cs typeface="Segoe UI Semilight"/>
              </a:rPr>
              <a:t>de</a:t>
            </a:r>
            <a:r>
              <a:rPr sz="1123" spc="-26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13" dirty="0">
                <a:solidFill>
                  <a:srgbClr val="808080"/>
                </a:solidFill>
                <a:latin typeface="Segoe UI Semilight"/>
                <a:cs typeface="Segoe UI Semilight"/>
              </a:rPr>
              <a:t>marchandises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53913" y="2947264"/>
            <a:ext cx="351892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685</a:t>
            </a:r>
            <a:r>
              <a:rPr sz="1123" spc="-61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681133" y="2947264"/>
            <a:ext cx="442942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3</a:t>
            </a:r>
            <a:r>
              <a:rPr sz="1123" spc="-43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731</a:t>
            </a:r>
            <a:r>
              <a:rPr sz="1123" spc="-38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15526" y="2947264"/>
            <a:ext cx="423825" cy="18131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3" dirty="0">
                <a:solidFill>
                  <a:srgbClr val="FF0000"/>
                </a:solidFill>
                <a:latin typeface="Segoe UI Semilight"/>
                <a:cs typeface="Segoe UI Semilight"/>
              </a:rPr>
              <a:t>-81,6%</a:t>
            </a:r>
            <a:endParaRPr sz="1123">
              <a:latin typeface="Segoe UI Semilight"/>
              <a:cs typeface="Segoe UI Semilight"/>
            </a:endParaRPr>
          </a:p>
        </p:txBody>
      </p:sp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912" y="3152015"/>
            <a:ext cx="3713554" cy="225064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94019" y="3152015"/>
            <a:ext cx="1430763" cy="225064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2336" y="3152015"/>
            <a:ext cx="1430763" cy="225064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7330653" y="2969100"/>
            <a:ext cx="1623692" cy="408272"/>
            <a:chOff x="14366044" y="2880148"/>
            <a:chExt cx="3181985" cy="800100"/>
          </a:xfrm>
        </p:grpSpPr>
        <p:sp>
          <p:nvSpPr>
            <p:cNvPr id="46" name="object 46"/>
            <p:cNvSpPr/>
            <p:nvPr/>
          </p:nvSpPr>
          <p:spPr>
            <a:xfrm>
              <a:off x="17249775" y="2880148"/>
              <a:ext cx="195580" cy="264795"/>
            </a:xfrm>
            <a:custGeom>
              <a:avLst/>
              <a:gdLst/>
              <a:ahLst/>
              <a:cxnLst/>
              <a:rect l="l" t="t" r="r" b="b"/>
              <a:pathLst>
                <a:path w="195580" h="264794">
                  <a:moveTo>
                    <a:pt x="142142" y="0"/>
                  </a:moveTo>
                  <a:lnTo>
                    <a:pt x="0" y="158524"/>
                  </a:lnTo>
                  <a:lnTo>
                    <a:pt x="88786" y="158524"/>
                  </a:lnTo>
                  <a:lnTo>
                    <a:pt x="53355" y="264207"/>
                  </a:lnTo>
                  <a:lnTo>
                    <a:pt x="195497" y="105682"/>
                  </a:lnTo>
                  <a:lnTo>
                    <a:pt x="106711" y="105682"/>
                  </a:lnTo>
                  <a:lnTo>
                    <a:pt x="142142" y="0"/>
                  </a:lnTo>
                  <a:close/>
                </a:path>
              </a:pathLst>
            </a:custGeom>
            <a:solidFill>
              <a:srgbClr val="FF3E4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66044" y="3238611"/>
              <a:ext cx="3181952" cy="44106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53442" y="3373182"/>
              <a:ext cx="202714" cy="173903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2911" y="3441383"/>
            <a:ext cx="3718913" cy="23042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94019" y="3441383"/>
            <a:ext cx="1436122" cy="230422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12336" y="3441383"/>
            <a:ext cx="1436122" cy="230422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7330653" y="3441383"/>
            <a:ext cx="1629200" cy="230706"/>
            <a:chOff x="14366044" y="3805692"/>
            <a:chExt cx="3192780" cy="452120"/>
          </a:xfrm>
        </p:grpSpPr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66044" y="3805692"/>
              <a:ext cx="3192453" cy="45156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249775" y="3889798"/>
              <a:ext cx="195580" cy="264795"/>
            </a:xfrm>
            <a:custGeom>
              <a:avLst/>
              <a:gdLst/>
              <a:ahLst/>
              <a:cxnLst/>
              <a:rect l="l" t="t" r="r" b="b"/>
              <a:pathLst>
                <a:path w="195580" h="264795">
                  <a:moveTo>
                    <a:pt x="142142" y="0"/>
                  </a:moveTo>
                  <a:lnTo>
                    <a:pt x="0" y="158524"/>
                  </a:lnTo>
                  <a:lnTo>
                    <a:pt x="88786" y="158524"/>
                  </a:lnTo>
                  <a:lnTo>
                    <a:pt x="53355" y="264207"/>
                  </a:lnTo>
                  <a:lnTo>
                    <a:pt x="195497" y="105682"/>
                  </a:lnTo>
                  <a:lnTo>
                    <a:pt x="106711" y="105682"/>
                  </a:lnTo>
                  <a:lnTo>
                    <a:pt x="142142" y="0"/>
                  </a:lnTo>
                  <a:close/>
                </a:path>
              </a:pathLst>
            </a:custGeom>
            <a:solidFill>
              <a:srgbClr val="FF3E4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92911" y="3730751"/>
            <a:ext cx="3719165" cy="455580"/>
            <a:chOff x="378053" y="4372773"/>
            <a:chExt cx="7288530" cy="892810"/>
          </a:xfrm>
        </p:grpSpPr>
        <p:sp>
          <p:nvSpPr>
            <p:cNvPr id="56" name="object 56"/>
            <p:cNvSpPr/>
            <p:nvPr/>
          </p:nvSpPr>
          <p:spPr>
            <a:xfrm>
              <a:off x="399056" y="4393775"/>
              <a:ext cx="7267575" cy="871855"/>
            </a:xfrm>
            <a:custGeom>
              <a:avLst/>
              <a:gdLst/>
              <a:ahLst/>
              <a:cxnLst/>
              <a:rect l="l" t="t" r="r" b="b"/>
              <a:pathLst>
                <a:path w="7267575" h="871854">
                  <a:moveTo>
                    <a:pt x="7204024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808615"/>
                  </a:lnTo>
                  <a:lnTo>
                    <a:pt x="5414" y="831751"/>
                  </a:lnTo>
                  <a:lnTo>
                    <a:pt x="19690" y="851933"/>
                  </a:lnTo>
                  <a:lnTo>
                    <a:pt x="39872" y="866209"/>
                  </a:lnTo>
                  <a:lnTo>
                    <a:pt x="63008" y="871623"/>
                  </a:lnTo>
                  <a:lnTo>
                    <a:pt x="7204024" y="871623"/>
                  </a:lnTo>
                  <a:lnTo>
                    <a:pt x="7227160" y="866209"/>
                  </a:lnTo>
                  <a:lnTo>
                    <a:pt x="7247343" y="851933"/>
                  </a:lnTo>
                  <a:lnTo>
                    <a:pt x="7261618" y="831751"/>
                  </a:lnTo>
                  <a:lnTo>
                    <a:pt x="7267033" y="808615"/>
                  </a:lnTo>
                  <a:lnTo>
                    <a:pt x="7267033" y="63008"/>
                  </a:lnTo>
                  <a:lnTo>
                    <a:pt x="7261618" y="39872"/>
                  </a:lnTo>
                  <a:lnTo>
                    <a:pt x="7247343" y="19690"/>
                  </a:lnTo>
                  <a:lnTo>
                    <a:pt x="7227160" y="5414"/>
                  </a:lnTo>
                  <a:lnTo>
                    <a:pt x="7204024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8053" y="4372773"/>
              <a:ext cx="7277535" cy="44106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053" y="4813835"/>
              <a:ext cx="7277535" cy="441062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4094020" y="3730751"/>
            <a:ext cx="1436405" cy="455580"/>
            <a:chOff x="8023141" y="4372773"/>
            <a:chExt cx="2814955" cy="892810"/>
          </a:xfrm>
        </p:grpSpPr>
        <p:sp>
          <p:nvSpPr>
            <p:cNvPr id="60" name="object 60"/>
            <p:cNvSpPr/>
            <p:nvPr/>
          </p:nvSpPr>
          <p:spPr>
            <a:xfrm>
              <a:off x="8044144" y="4393775"/>
              <a:ext cx="2794000" cy="871855"/>
            </a:xfrm>
            <a:custGeom>
              <a:avLst/>
              <a:gdLst/>
              <a:ahLst/>
              <a:cxnLst/>
              <a:rect l="l" t="t" r="r" b="b"/>
              <a:pathLst>
                <a:path w="2794000" h="871854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808615"/>
                  </a:lnTo>
                  <a:lnTo>
                    <a:pt x="5414" y="831751"/>
                  </a:lnTo>
                  <a:lnTo>
                    <a:pt x="19690" y="851933"/>
                  </a:lnTo>
                  <a:lnTo>
                    <a:pt x="39872" y="866209"/>
                  </a:lnTo>
                  <a:lnTo>
                    <a:pt x="63008" y="871623"/>
                  </a:lnTo>
                  <a:lnTo>
                    <a:pt x="2730388" y="871623"/>
                  </a:lnTo>
                  <a:lnTo>
                    <a:pt x="2753524" y="866209"/>
                  </a:lnTo>
                  <a:lnTo>
                    <a:pt x="2773707" y="851933"/>
                  </a:lnTo>
                  <a:lnTo>
                    <a:pt x="2787982" y="831751"/>
                  </a:lnTo>
                  <a:lnTo>
                    <a:pt x="2793397" y="808615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61" name="object 6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23141" y="4372773"/>
              <a:ext cx="2803898" cy="44106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23141" y="4813835"/>
              <a:ext cx="2803898" cy="441062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5712336" y="3730751"/>
            <a:ext cx="1436405" cy="455580"/>
            <a:chOff x="11194592" y="4372773"/>
            <a:chExt cx="2814955" cy="892810"/>
          </a:xfrm>
        </p:grpSpPr>
        <p:sp>
          <p:nvSpPr>
            <p:cNvPr id="64" name="object 64"/>
            <p:cNvSpPr/>
            <p:nvPr/>
          </p:nvSpPr>
          <p:spPr>
            <a:xfrm>
              <a:off x="11215595" y="4393775"/>
              <a:ext cx="2794000" cy="871855"/>
            </a:xfrm>
            <a:custGeom>
              <a:avLst/>
              <a:gdLst/>
              <a:ahLst/>
              <a:cxnLst/>
              <a:rect l="l" t="t" r="r" b="b"/>
              <a:pathLst>
                <a:path w="2794000" h="871854">
                  <a:moveTo>
                    <a:pt x="2730388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808615"/>
                  </a:lnTo>
                  <a:lnTo>
                    <a:pt x="5414" y="831751"/>
                  </a:lnTo>
                  <a:lnTo>
                    <a:pt x="19690" y="851933"/>
                  </a:lnTo>
                  <a:lnTo>
                    <a:pt x="39872" y="866209"/>
                  </a:lnTo>
                  <a:lnTo>
                    <a:pt x="63008" y="871623"/>
                  </a:lnTo>
                  <a:lnTo>
                    <a:pt x="2730388" y="871623"/>
                  </a:lnTo>
                  <a:lnTo>
                    <a:pt x="2753524" y="866209"/>
                  </a:lnTo>
                  <a:lnTo>
                    <a:pt x="2773707" y="851933"/>
                  </a:lnTo>
                  <a:lnTo>
                    <a:pt x="2787982" y="831751"/>
                  </a:lnTo>
                  <a:lnTo>
                    <a:pt x="2793397" y="808615"/>
                  </a:lnTo>
                  <a:lnTo>
                    <a:pt x="2793397" y="63008"/>
                  </a:lnTo>
                  <a:lnTo>
                    <a:pt x="2787982" y="39872"/>
                  </a:lnTo>
                  <a:lnTo>
                    <a:pt x="2773707" y="19690"/>
                  </a:lnTo>
                  <a:lnTo>
                    <a:pt x="2753524" y="5414"/>
                  </a:lnTo>
                  <a:lnTo>
                    <a:pt x="2730388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65" name="object 6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94592" y="4372773"/>
              <a:ext cx="2803898" cy="44106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94592" y="4813835"/>
              <a:ext cx="2803898" cy="441062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7330653" y="3730751"/>
            <a:ext cx="1629200" cy="455580"/>
            <a:chOff x="14366044" y="4372773"/>
            <a:chExt cx="3192780" cy="892810"/>
          </a:xfrm>
        </p:grpSpPr>
        <p:sp>
          <p:nvSpPr>
            <p:cNvPr id="68" name="object 68"/>
            <p:cNvSpPr/>
            <p:nvPr/>
          </p:nvSpPr>
          <p:spPr>
            <a:xfrm>
              <a:off x="14387046" y="4393775"/>
              <a:ext cx="3171825" cy="871855"/>
            </a:xfrm>
            <a:custGeom>
              <a:avLst/>
              <a:gdLst/>
              <a:ahLst/>
              <a:cxnLst/>
              <a:rect l="l" t="t" r="r" b="b"/>
              <a:pathLst>
                <a:path w="3171825" h="871854">
                  <a:moveTo>
                    <a:pt x="3108442" y="0"/>
                  </a:moveTo>
                  <a:lnTo>
                    <a:pt x="63008" y="0"/>
                  </a:lnTo>
                  <a:lnTo>
                    <a:pt x="39872" y="5414"/>
                  </a:lnTo>
                  <a:lnTo>
                    <a:pt x="19690" y="19690"/>
                  </a:lnTo>
                  <a:lnTo>
                    <a:pt x="5414" y="39872"/>
                  </a:lnTo>
                  <a:lnTo>
                    <a:pt x="0" y="63008"/>
                  </a:lnTo>
                  <a:lnTo>
                    <a:pt x="0" y="808615"/>
                  </a:lnTo>
                  <a:lnTo>
                    <a:pt x="5414" y="831751"/>
                  </a:lnTo>
                  <a:lnTo>
                    <a:pt x="19690" y="851933"/>
                  </a:lnTo>
                  <a:lnTo>
                    <a:pt x="39872" y="866209"/>
                  </a:lnTo>
                  <a:lnTo>
                    <a:pt x="63008" y="871623"/>
                  </a:lnTo>
                  <a:lnTo>
                    <a:pt x="3108442" y="871623"/>
                  </a:lnTo>
                  <a:lnTo>
                    <a:pt x="3131578" y="866209"/>
                  </a:lnTo>
                  <a:lnTo>
                    <a:pt x="3151760" y="851933"/>
                  </a:lnTo>
                  <a:lnTo>
                    <a:pt x="3166036" y="831751"/>
                  </a:lnTo>
                  <a:lnTo>
                    <a:pt x="3171451" y="808615"/>
                  </a:lnTo>
                  <a:lnTo>
                    <a:pt x="3171451" y="63008"/>
                  </a:lnTo>
                  <a:lnTo>
                    <a:pt x="3166036" y="39872"/>
                  </a:lnTo>
                  <a:lnTo>
                    <a:pt x="3151760" y="19690"/>
                  </a:lnTo>
                  <a:lnTo>
                    <a:pt x="3131578" y="5414"/>
                  </a:lnTo>
                  <a:lnTo>
                    <a:pt x="3108442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pic>
          <p:nvPicPr>
            <p:cNvPr id="69" name="object 6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66044" y="4372773"/>
              <a:ext cx="3181952" cy="44106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49775" y="4489769"/>
              <a:ext cx="200334" cy="18943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366044" y="4813835"/>
              <a:ext cx="3181952" cy="441062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240018" y="3172328"/>
            <a:ext cx="2065339" cy="989545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6481">
              <a:spcBef>
                <a:spcPts val="66"/>
              </a:spcBef>
            </a:pP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Prestations</a:t>
            </a:r>
            <a:r>
              <a:rPr sz="1123" spc="-20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15" dirty="0">
                <a:solidFill>
                  <a:srgbClr val="808080"/>
                </a:solidFill>
                <a:latin typeface="Segoe UI Semilight"/>
                <a:cs typeface="Segoe UI Semilight"/>
              </a:rPr>
              <a:t>vendues</a:t>
            </a:r>
            <a:endParaRPr sz="1123">
              <a:latin typeface="Segoe UI Semilight"/>
              <a:cs typeface="Segoe UI Semilight"/>
            </a:endParaRPr>
          </a:p>
          <a:p>
            <a:pPr marL="6481" marR="495458">
              <a:lnSpc>
                <a:spcPct val="169100"/>
              </a:lnSpc>
            </a:pPr>
            <a:r>
              <a:rPr sz="1123" spc="8" dirty="0">
                <a:solidFill>
                  <a:srgbClr val="525252"/>
                </a:solidFill>
                <a:latin typeface="Segoe UI Semilight"/>
                <a:cs typeface="Segoe UI Semilight"/>
              </a:rPr>
              <a:t>Activité </a:t>
            </a:r>
            <a:r>
              <a:rPr sz="1123" spc="5" dirty="0">
                <a:solidFill>
                  <a:srgbClr val="525252"/>
                </a:solidFill>
                <a:latin typeface="Segoe UI Semilight"/>
                <a:cs typeface="Segoe UI Semilight"/>
              </a:rPr>
              <a:t>globale </a:t>
            </a:r>
            <a:r>
              <a:rPr sz="1123" spc="8" dirty="0">
                <a:solidFill>
                  <a:srgbClr val="525252"/>
                </a:solidFill>
                <a:latin typeface="Segoe UI Semilight"/>
                <a:cs typeface="Segoe UI Semilight"/>
              </a:rPr>
              <a:t> </a:t>
            </a:r>
            <a:r>
              <a:rPr sz="1123" spc="5" dirty="0">
                <a:solidFill>
                  <a:srgbClr val="FFFFFF"/>
                </a:solidFill>
                <a:latin typeface="Segoe UI Semilight"/>
                <a:cs typeface="Segoe UI Semilight"/>
              </a:rPr>
              <a:t>Contributions</a:t>
            </a:r>
            <a:r>
              <a:rPr sz="1123" spc="-26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5" dirty="0">
                <a:solidFill>
                  <a:srgbClr val="FFFFFF"/>
                </a:solidFill>
                <a:latin typeface="Segoe UI Semilight"/>
                <a:cs typeface="Segoe UI Semilight"/>
              </a:rPr>
              <a:t>volontaires</a:t>
            </a:r>
            <a:endParaRPr sz="1123">
              <a:latin typeface="Segoe UI Semilight"/>
              <a:cs typeface="Segoe UI Semilight"/>
            </a:endParaRPr>
          </a:p>
          <a:p>
            <a:pPr marL="6481">
              <a:spcBef>
                <a:spcPts val="426"/>
              </a:spcBef>
            </a:pPr>
            <a:r>
              <a:rPr sz="1123" spc="3" dirty="0">
                <a:solidFill>
                  <a:srgbClr val="FFFFFF"/>
                </a:solidFill>
                <a:latin typeface="Segoe UI Semilight"/>
                <a:cs typeface="Segoe UI Semilight"/>
              </a:rPr>
              <a:t>Emplois</a:t>
            </a:r>
            <a:r>
              <a:rPr sz="1123" spc="-10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3" dirty="0">
                <a:solidFill>
                  <a:srgbClr val="FFFFFF"/>
                </a:solidFill>
                <a:latin typeface="Segoe UI Semilight"/>
                <a:cs typeface="Segoe UI Semilight"/>
              </a:rPr>
              <a:t>contributions</a:t>
            </a:r>
            <a:r>
              <a:rPr sz="1123" spc="-8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5" dirty="0">
                <a:solidFill>
                  <a:srgbClr val="FFFFFF"/>
                </a:solidFill>
                <a:latin typeface="Segoe UI Semilight"/>
                <a:cs typeface="Segoe UI Semilight"/>
              </a:rPr>
              <a:t>volontaires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987795" y="3172328"/>
            <a:ext cx="518117" cy="98185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R="2592" algn="r">
              <a:spcBef>
                <a:spcPts val="66"/>
              </a:spcBef>
            </a:pPr>
            <a:r>
              <a:rPr sz="1123" dirty="0">
                <a:solidFill>
                  <a:srgbClr val="808080"/>
                </a:solidFill>
                <a:latin typeface="Segoe UI Semilight"/>
                <a:cs typeface="Segoe UI Semilight"/>
              </a:rPr>
              <a:t>520</a:t>
            </a:r>
            <a:r>
              <a:rPr sz="1123" spc="-69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R="2592" algn="r">
              <a:spcBef>
                <a:spcPts val="931"/>
              </a:spcBef>
            </a:pPr>
            <a:r>
              <a:rPr sz="1123" spc="3" dirty="0">
                <a:solidFill>
                  <a:srgbClr val="525252"/>
                </a:solidFill>
                <a:latin typeface="Segoe UI Semilight"/>
                <a:cs typeface="Segoe UI Semilight"/>
              </a:rPr>
              <a:t>83</a:t>
            </a:r>
            <a:r>
              <a:rPr sz="1123" spc="-46" dirty="0">
                <a:solidFill>
                  <a:srgbClr val="525252"/>
                </a:solidFill>
                <a:latin typeface="Segoe UI Semilight"/>
                <a:cs typeface="Segoe UI Semilight"/>
              </a:rPr>
              <a:t> </a:t>
            </a:r>
            <a:r>
              <a:rPr sz="1123" dirty="0">
                <a:solidFill>
                  <a:srgbClr val="525252"/>
                </a:solidFill>
                <a:latin typeface="Segoe UI Semilight"/>
                <a:cs typeface="Segoe UI Semilight"/>
              </a:rPr>
              <a:t>189</a:t>
            </a:r>
            <a:r>
              <a:rPr sz="1123" spc="-43" dirty="0">
                <a:solidFill>
                  <a:srgbClr val="525252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525252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L="59947">
              <a:spcBef>
                <a:spcPts val="931"/>
              </a:spcBef>
            </a:pP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9</a:t>
            </a:r>
            <a:r>
              <a:rPr sz="1123" spc="-46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dirty="0">
                <a:solidFill>
                  <a:srgbClr val="FFFFFF"/>
                </a:solidFill>
                <a:latin typeface="Segoe UI Semilight"/>
                <a:cs typeface="Segoe UI Semilight"/>
              </a:rPr>
              <a:t>000</a:t>
            </a:r>
            <a:r>
              <a:rPr sz="1123" spc="-43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L="59947">
              <a:spcBef>
                <a:spcPts val="426"/>
              </a:spcBef>
            </a:pP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9</a:t>
            </a:r>
            <a:r>
              <a:rPr sz="1123" spc="-46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dirty="0">
                <a:solidFill>
                  <a:srgbClr val="FFFFFF"/>
                </a:solidFill>
                <a:latin typeface="Segoe UI Semilight"/>
                <a:cs typeface="Segoe UI Semilight"/>
              </a:rPr>
              <a:t>000</a:t>
            </a:r>
            <a:r>
              <a:rPr sz="1123" spc="-43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525731" y="3172328"/>
            <a:ext cx="598475" cy="98185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R="2592" algn="r">
              <a:spcBef>
                <a:spcPts val="66"/>
              </a:spcBef>
            </a:pP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0</a:t>
            </a:r>
            <a:r>
              <a:rPr sz="1123" spc="-74" dirty="0">
                <a:solidFill>
                  <a:srgbClr val="808080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808080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R="2592" algn="r">
              <a:spcBef>
                <a:spcPts val="931"/>
              </a:spcBef>
            </a:pPr>
            <a:r>
              <a:rPr sz="1123" dirty="0">
                <a:solidFill>
                  <a:srgbClr val="525252"/>
                </a:solidFill>
                <a:latin typeface="Segoe UI Semilight"/>
                <a:cs typeface="Segoe UI Semilight"/>
              </a:rPr>
              <a:t>120</a:t>
            </a:r>
            <a:r>
              <a:rPr sz="1123" spc="-46" dirty="0">
                <a:solidFill>
                  <a:srgbClr val="525252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525252"/>
                </a:solidFill>
                <a:latin typeface="Segoe UI Semilight"/>
                <a:cs typeface="Segoe UI Semilight"/>
              </a:rPr>
              <a:t>048</a:t>
            </a:r>
            <a:r>
              <a:rPr sz="1123" spc="-43" dirty="0">
                <a:solidFill>
                  <a:srgbClr val="525252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525252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L="140310">
              <a:spcBef>
                <a:spcPts val="931"/>
              </a:spcBef>
            </a:pP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6</a:t>
            </a:r>
            <a:r>
              <a:rPr sz="1123" spc="-48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10" dirty="0">
                <a:solidFill>
                  <a:srgbClr val="FFFFFF"/>
                </a:solidFill>
                <a:latin typeface="Segoe UI Semilight"/>
                <a:cs typeface="Segoe UI Semilight"/>
              </a:rPr>
              <a:t>738</a:t>
            </a:r>
            <a:r>
              <a:rPr sz="1123" spc="-46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  <a:p>
            <a:pPr marL="140310">
              <a:spcBef>
                <a:spcPts val="426"/>
              </a:spcBef>
            </a:pP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6</a:t>
            </a:r>
            <a:r>
              <a:rPr sz="1123" spc="-48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10" dirty="0">
                <a:solidFill>
                  <a:srgbClr val="FFFFFF"/>
                </a:solidFill>
                <a:latin typeface="Segoe UI Semilight"/>
                <a:cs typeface="Segoe UI Semilight"/>
              </a:rPr>
              <a:t>738</a:t>
            </a:r>
            <a:r>
              <a:rPr sz="1123" spc="-46" dirty="0">
                <a:solidFill>
                  <a:srgbClr val="FFFFFF"/>
                </a:solidFill>
                <a:latin typeface="Segoe UI Semilight"/>
                <a:cs typeface="Segoe UI Semilight"/>
              </a:rPr>
              <a:t> </a:t>
            </a:r>
            <a:r>
              <a:rPr sz="1123" spc="8" dirty="0">
                <a:solidFill>
                  <a:srgbClr val="FFFFFF"/>
                </a:solidFill>
                <a:latin typeface="Segoe UI Semilight"/>
                <a:cs typeface="Segoe UI Semilight"/>
              </a:rPr>
              <a:t>€</a:t>
            </a:r>
            <a:endParaRPr sz="1123">
              <a:latin typeface="Segoe UI Semilight"/>
              <a:cs typeface="Segoe UI Semiligh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256580" y="3461696"/>
            <a:ext cx="482798" cy="693631"/>
          </a:xfrm>
          <a:prstGeom prst="rect">
            <a:avLst/>
          </a:prstGeom>
        </p:spPr>
        <p:txBody>
          <a:bodyPr vert="horz" wrap="square" lIns="0" tIns="8425" rIns="0" bIns="0" rtlCol="0">
            <a:spAutoFit/>
          </a:bodyPr>
          <a:lstStyle/>
          <a:p>
            <a:pPr marL="43745">
              <a:spcBef>
                <a:spcPts val="66"/>
              </a:spcBef>
            </a:pPr>
            <a:r>
              <a:rPr sz="1123" spc="13" dirty="0">
                <a:solidFill>
                  <a:srgbClr val="FF0000"/>
                </a:solidFill>
                <a:latin typeface="Segoe UI Semilight"/>
                <a:cs typeface="Segoe UI Semilight"/>
              </a:rPr>
              <a:t>-</a:t>
            </a:r>
            <a:r>
              <a:rPr sz="1123" spc="-3" dirty="0">
                <a:solidFill>
                  <a:srgbClr val="FF0000"/>
                </a:solidFill>
                <a:latin typeface="Segoe UI Semilight"/>
                <a:cs typeface="Segoe UI Semilight"/>
              </a:rPr>
              <a:t>30</a:t>
            </a:r>
            <a:r>
              <a:rPr sz="1123" spc="5" dirty="0">
                <a:solidFill>
                  <a:srgbClr val="FF0000"/>
                </a:solidFill>
                <a:latin typeface="Segoe UI Semilight"/>
                <a:cs typeface="Segoe UI Semilight"/>
              </a:rPr>
              <a:t>,</a:t>
            </a:r>
            <a:r>
              <a:rPr sz="1123" spc="23" dirty="0">
                <a:solidFill>
                  <a:srgbClr val="FF0000"/>
                </a:solidFill>
                <a:latin typeface="Segoe UI Semilight"/>
                <a:cs typeface="Segoe UI Semilight"/>
              </a:rPr>
              <a:t>7</a:t>
            </a:r>
            <a:r>
              <a:rPr sz="1123" spc="13" dirty="0">
                <a:solidFill>
                  <a:srgbClr val="FF0000"/>
                </a:solidFill>
                <a:latin typeface="Segoe UI Semilight"/>
                <a:cs typeface="Segoe UI Semilight"/>
              </a:rPr>
              <a:t>%</a:t>
            </a:r>
            <a:endParaRPr sz="1123">
              <a:latin typeface="Segoe UI Semilight"/>
              <a:cs typeface="Segoe UI Semilight"/>
            </a:endParaRPr>
          </a:p>
          <a:p>
            <a:pPr marL="6481">
              <a:spcBef>
                <a:spcPts val="931"/>
              </a:spcBef>
            </a:pPr>
            <a:r>
              <a:rPr sz="1123" spc="8" dirty="0">
                <a:solidFill>
                  <a:srgbClr val="008000"/>
                </a:solidFill>
                <a:latin typeface="Segoe UI Semilight"/>
                <a:cs typeface="Segoe UI Semilight"/>
              </a:rPr>
              <a:t>+</a:t>
            </a:r>
            <a:r>
              <a:rPr sz="1123" spc="-3" dirty="0">
                <a:solidFill>
                  <a:srgbClr val="008000"/>
                </a:solidFill>
                <a:latin typeface="Segoe UI Semilight"/>
                <a:cs typeface="Segoe UI Semilight"/>
              </a:rPr>
              <a:t>33</a:t>
            </a:r>
            <a:r>
              <a:rPr sz="1123" spc="5" dirty="0">
                <a:solidFill>
                  <a:srgbClr val="008000"/>
                </a:solidFill>
                <a:latin typeface="Segoe UI Semilight"/>
                <a:cs typeface="Segoe UI Semilight"/>
              </a:rPr>
              <a:t>,</a:t>
            </a:r>
            <a:r>
              <a:rPr sz="1123" spc="-3" dirty="0">
                <a:solidFill>
                  <a:srgbClr val="008000"/>
                </a:solidFill>
                <a:latin typeface="Segoe UI Semilight"/>
                <a:cs typeface="Segoe UI Semilight"/>
              </a:rPr>
              <a:t>6</a:t>
            </a:r>
            <a:r>
              <a:rPr sz="1123" spc="13" dirty="0">
                <a:solidFill>
                  <a:srgbClr val="008000"/>
                </a:solidFill>
                <a:latin typeface="Segoe UI Semilight"/>
                <a:cs typeface="Segoe UI Semilight"/>
              </a:rPr>
              <a:t>%</a:t>
            </a:r>
            <a:endParaRPr sz="1123">
              <a:latin typeface="Segoe UI Semilight"/>
              <a:cs typeface="Segoe UI Semilight"/>
            </a:endParaRPr>
          </a:p>
          <a:p>
            <a:pPr marL="6481">
              <a:spcBef>
                <a:spcPts val="426"/>
              </a:spcBef>
            </a:pPr>
            <a:r>
              <a:rPr sz="1123" spc="8" dirty="0">
                <a:solidFill>
                  <a:srgbClr val="008000"/>
                </a:solidFill>
                <a:latin typeface="Segoe UI Semilight"/>
                <a:cs typeface="Segoe UI Semilight"/>
              </a:rPr>
              <a:t>+</a:t>
            </a:r>
            <a:r>
              <a:rPr sz="1123" spc="-3" dirty="0">
                <a:solidFill>
                  <a:srgbClr val="008000"/>
                </a:solidFill>
                <a:latin typeface="Segoe UI Semilight"/>
                <a:cs typeface="Segoe UI Semilight"/>
              </a:rPr>
              <a:t>33</a:t>
            </a:r>
            <a:r>
              <a:rPr sz="1123" spc="5" dirty="0">
                <a:solidFill>
                  <a:srgbClr val="008000"/>
                </a:solidFill>
                <a:latin typeface="Segoe UI Semilight"/>
                <a:cs typeface="Segoe UI Semilight"/>
              </a:rPr>
              <a:t>,</a:t>
            </a:r>
            <a:r>
              <a:rPr sz="1123" spc="-3" dirty="0">
                <a:solidFill>
                  <a:srgbClr val="008000"/>
                </a:solidFill>
                <a:latin typeface="Segoe UI Semilight"/>
                <a:cs typeface="Segoe UI Semilight"/>
              </a:rPr>
              <a:t>6</a:t>
            </a:r>
            <a:r>
              <a:rPr sz="1123" spc="13" dirty="0">
                <a:solidFill>
                  <a:srgbClr val="008000"/>
                </a:solidFill>
                <a:latin typeface="Segoe UI Semilight"/>
                <a:cs typeface="Segoe UI Semilight"/>
              </a:rPr>
              <a:t>%</a:t>
            </a:r>
            <a:endParaRPr sz="1123">
              <a:latin typeface="Segoe UI Semilight"/>
              <a:cs typeface="Segoe UI Semilight"/>
            </a:endParaRPr>
          </a:p>
        </p:txBody>
      </p:sp>
      <p:pic>
        <p:nvPicPr>
          <p:cNvPr id="76" name="object 7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802153" y="4014029"/>
            <a:ext cx="102226" cy="96664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192912" y="4282693"/>
            <a:ext cx="8766834" cy="916344"/>
            <a:chOff x="378053" y="5454426"/>
            <a:chExt cx="17180560" cy="1795780"/>
          </a:xfrm>
        </p:grpSpPr>
        <p:sp>
          <p:nvSpPr>
            <p:cNvPr id="78" name="object 78"/>
            <p:cNvSpPr/>
            <p:nvPr/>
          </p:nvSpPr>
          <p:spPr>
            <a:xfrm>
              <a:off x="399056" y="5475429"/>
              <a:ext cx="17159605" cy="1774825"/>
            </a:xfrm>
            <a:custGeom>
              <a:avLst/>
              <a:gdLst/>
              <a:ahLst/>
              <a:cxnLst/>
              <a:rect l="l" t="t" r="r" b="b"/>
              <a:pathLst>
                <a:path w="17159605" h="1774825">
                  <a:moveTo>
                    <a:pt x="17054425" y="0"/>
                  </a:moveTo>
                  <a:lnTo>
                    <a:pt x="105014" y="0"/>
                  </a:lnTo>
                  <a:lnTo>
                    <a:pt x="66454" y="9024"/>
                  </a:lnTo>
                  <a:lnTo>
                    <a:pt x="32817" y="32817"/>
                  </a:lnTo>
                  <a:lnTo>
                    <a:pt x="9024" y="66454"/>
                  </a:lnTo>
                  <a:lnTo>
                    <a:pt x="0" y="105014"/>
                  </a:lnTo>
                  <a:lnTo>
                    <a:pt x="0" y="1669737"/>
                  </a:lnTo>
                  <a:lnTo>
                    <a:pt x="9024" y="1708297"/>
                  </a:lnTo>
                  <a:lnTo>
                    <a:pt x="32817" y="1741935"/>
                  </a:lnTo>
                  <a:lnTo>
                    <a:pt x="66454" y="1765727"/>
                  </a:lnTo>
                  <a:lnTo>
                    <a:pt x="105014" y="1774752"/>
                  </a:lnTo>
                  <a:lnTo>
                    <a:pt x="17054425" y="1774752"/>
                  </a:lnTo>
                  <a:lnTo>
                    <a:pt x="17092986" y="1765727"/>
                  </a:lnTo>
                  <a:lnTo>
                    <a:pt x="17126623" y="1741935"/>
                  </a:lnTo>
                  <a:lnTo>
                    <a:pt x="17150416" y="1708297"/>
                  </a:lnTo>
                  <a:lnTo>
                    <a:pt x="17159440" y="1669737"/>
                  </a:lnTo>
                  <a:lnTo>
                    <a:pt x="17159440" y="105014"/>
                  </a:lnTo>
                  <a:lnTo>
                    <a:pt x="17150416" y="66454"/>
                  </a:lnTo>
                  <a:lnTo>
                    <a:pt x="17126623" y="32817"/>
                  </a:lnTo>
                  <a:lnTo>
                    <a:pt x="17092986" y="9024"/>
                  </a:lnTo>
                  <a:lnTo>
                    <a:pt x="17054425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  <p:sp>
          <p:nvSpPr>
            <p:cNvPr id="79" name="object 79"/>
            <p:cNvSpPr/>
            <p:nvPr/>
          </p:nvSpPr>
          <p:spPr>
            <a:xfrm>
              <a:off x="378053" y="5454426"/>
              <a:ext cx="17159605" cy="1774825"/>
            </a:xfrm>
            <a:custGeom>
              <a:avLst/>
              <a:gdLst/>
              <a:ahLst/>
              <a:cxnLst/>
              <a:rect l="l" t="t" r="r" b="b"/>
              <a:pathLst>
                <a:path w="17159605" h="1774825">
                  <a:moveTo>
                    <a:pt x="17054425" y="0"/>
                  </a:moveTo>
                  <a:lnTo>
                    <a:pt x="105014" y="0"/>
                  </a:lnTo>
                  <a:lnTo>
                    <a:pt x="66454" y="9024"/>
                  </a:lnTo>
                  <a:lnTo>
                    <a:pt x="32817" y="32817"/>
                  </a:lnTo>
                  <a:lnTo>
                    <a:pt x="9024" y="66454"/>
                  </a:lnTo>
                  <a:lnTo>
                    <a:pt x="0" y="105014"/>
                  </a:lnTo>
                  <a:lnTo>
                    <a:pt x="0" y="1669737"/>
                  </a:lnTo>
                  <a:lnTo>
                    <a:pt x="9024" y="1708297"/>
                  </a:lnTo>
                  <a:lnTo>
                    <a:pt x="32817" y="1741935"/>
                  </a:lnTo>
                  <a:lnTo>
                    <a:pt x="66454" y="1765727"/>
                  </a:lnTo>
                  <a:lnTo>
                    <a:pt x="105014" y="1774752"/>
                  </a:lnTo>
                  <a:lnTo>
                    <a:pt x="17054425" y="1774752"/>
                  </a:lnTo>
                  <a:lnTo>
                    <a:pt x="17092986" y="1765727"/>
                  </a:lnTo>
                  <a:lnTo>
                    <a:pt x="17126623" y="1741935"/>
                  </a:lnTo>
                  <a:lnTo>
                    <a:pt x="17150416" y="1708297"/>
                  </a:lnTo>
                  <a:lnTo>
                    <a:pt x="17159440" y="1669737"/>
                  </a:lnTo>
                  <a:lnTo>
                    <a:pt x="17159440" y="105014"/>
                  </a:lnTo>
                  <a:lnTo>
                    <a:pt x="17150416" y="66454"/>
                  </a:lnTo>
                  <a:lnTo>
                    <a:pt x="17126623" y="32817"/>
                  </a:lnTo>
                  <a:lnTo>
                    <a:pt x="17092986" y="9024"/>
                  </a:lnTo>
                  <a:lnTo>
                    <a:pt x="170544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919"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294864" y="4399600"/>
            <a:ext cx="2212122" cy="248294"/>
          </a:xfrm>
          <a:prstGeom prst="rect">
            <a:avLst/>
          </a:prstGeom>
        </p:spPr>
        <p:txBody>
          <a:bodyPr vert="horz" wrap="square" lIns="0" tIns="4212" rIns="0" bIns="0" rtlCol="0">
            <a:spAutoFit/>
          </a:bodyPr>
          <a:lstStyle/>
          <a:p>
            <a:pPr marL="6481" marR="2592">
              <a:lnSpc>
                <a:spcPct val="102099"/>
              </a:lnSpc>
              <a:spcBef>
                <a:spcPts val="33"/>
              </a:spcBef>
            </a:pPr>
            <a:r>
              <a:rPr sz="791" spc="-3" dirty="0">
                <a:latin typeface="Calibri Light"/>
                <a:cs typeface="Calibri Light"/>
              </a:rPr>
              <a:t>Adhésion Plaine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5" dirty="0">
                <a:latin typeface="Calibri Light"/>
                <a:cs typeface="Calibri Light"/>
              </a:rPr>
              <a:t>commune</a:t>
            </a:r>
            <a:r>
              <a:rPr sz="791" spc="-3" dirty="0">
                <a:latin typeface="Calibri Light"/>
                <a:cs typeface="Calibri Light"/>
              </a:rPr>
              <a:t> remplacée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par</a:t>
            </a:r>
            <a:r>
              <a:rPr sz="791" spc="-8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Subvention. 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Ressources</a:t>
            </a:r>
            <a:r>
              <a:rPr sz="791" spc="-5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liées</a:t>
            </a:r>
            <a:r>
              <a:rPr sz="791" spc="-5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au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colloque non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reconduites</a:t>
            </a:r>
            <a:r>
              <a:rPr sz="791" spc="-5" dirty="0">
                <a:latin typeface="Calibri Light"/>
                <a:cs typeface="Calibri Light"/>
              </a:rPr>
              <a:t> </a:t>
            </a:r>
            <a:r>
              <a:rPr sz="791" spc="-3" dirty="0">
                <a:latin typeface="Calibri Light"/>
                <a:cs typeface="Calibri Light"/>
              </a:rPr>
              <a:t>en</a:t>
            </a:r>
            <a:r>
              <a:rPr sz="791" dirty="0">
                <a:latin typeface="Calibri Light"/>
                <a:cs typeface="Calibri Light"/>
              </a:rPr>
              <a:t> </a:t>
            </a:r>
            <a:r>
              <a:rPr sz="791" spc="-5" dirty="0">
                <a:latin typeface="Calibri Light"/>
                <a:cs typeface="Calibri Light"/>
              </a:rPr>
              <a:t>2023.</a:t>
            </a:r>
            <a:endParaRPr sz="791">
              <a:latin typeface="Calibri Light"/>
              <a:cs typeface="Calibri Light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sldNum" sz="quarter" idx="7"/>
          </p:nvPr>
        </p:nvSpPr>
        <p:spPr>
          <a:xfrm>
            <a:off x="3343943" y="4803222"/>
            <a:ext cx="1088726" cy="65719"/>
          </a:xfrm>
          <a:prstGeom prst="rect">
            <a:avLst/>
          </a:prstGeom>
        </p:spPr>
        <p:txBody>
          <a:bodyPr vert="horz" wrap="square" lIns="0" tIns="2916" rIns="0" bIns="0" rtlCol="0" anchor="ctr">
            <a:spAutoFit/>
          </a:bodyPr>
          <a:lstStyle/>
          <a:p>
            <a:pPr marL="6481">
              <a:spcBef>
                <a:spcPts val="23"/>
              </a:spcBef>
            </a:pPr>
            <a:r>
              <a:rPr dirty="0"/>
              <a:t>Page</a:t>
            </a:r>
            <a:r>
              <a:rPr spc="-26" dirty="0"/>
              <a:t> </a:t>
            </a:r>
            <a:fld id="{81D60167-4931-47E6-BA6A-407CBD079E47}" type="slidenum">
              <a:rPr spc="5" dirty="0"/>
              <a:pPr marL="6481">
                <a:spcBef>
                  <a:spcPts val="23"/>
                </a:spcBef>
              </a:pPr>
              <a:t>32</a:t>
            </a:fld>
            <a:endParaRPr spc="5" dirty="0"/>
          </a:p>
        </p:txBody>
      </p:sp>
      <p:sp>
        <p:nvSpPr>
          <p:cNvPr id="82" name="object 82"/>
          <p:cNvSpPr txBox="1">
            <a:spLocks noGrp="1"/>
          </p:cNvSpPr>
          <p:nvPr>
            <p:ph type="ftr" sz="quarter" idx="5"/>
          </p:nvPr>
        </p:nvSpPr>
        <p:spPr>
          <a:xfrm>
            <a:off x="1594206" y="4746752"/>
            <a:ext cx="1477556" cy="178659"/>
          </a:xfrm>
          <a:prstGeom prst="rect">
            <a:avLst/>
          </a:prstGeom>
        </p:spPr>
        <p:txBody>
          <a:bodyPr vert="horz" wrap="square" lIns="0" tIns="13609" rIns="0" bIns="0" rtlCol="0" anchor="ctr">
            <a:spAutoFit/>
          </a:bodyPr>
          <a:lstStyle/>
          <a:p>
            <a:pPr marL="6481">
              <a:spcBef>
                <a:spcPts val="107"/>
              </a:spcBef>
            </a:pPr>
            <a:r>
              <a:rPr spc="3" dirty="0"/>
              <a:t>Entretien </a:t>
            </a:r>
            <a:r>
              <a:rPr spc="13" dirty="0"/>
              <a:t>du</a:t>
            </a:r>
            <a:r>
              <a:rPr spc="5" dirty="0"/>
              <a:t> </a:t>
            </a:r>
            <a:r>
              <a:rPr spc="3" dirty="0"/>
              <a:t>01/02/2023</a:t>
            </a:r>
            <a:r>
              <a:rPr spc="20" dirty="0"/>
              <a:t> </a:t>
            </a:r>
            <a:r>
              <a:rPr spc="10" dirty="0"/>
              <a:t>présenté</a:t>
            </a:r>
            <a:r>
              <a:rPr spc="28" dirty="0"/>
              <a:t> </a:t>
            </a:r>
            <a:r>
              <a:rPr spc="15" dirty="0"/>
              <a:t>par</a:t>
            </a:r>
            <a:r>
              <a:rPr spc="41" dirty="0"/>
              <a:t> </a:t>
            </a:r>
            <a:r>
              <a:rPr spc="10" dirty="0"/>
              <a:t>Ferry</a:t>
            </a:r>
            <a:r>
              <a:rPr spc="8" dirty="0"/>
              <a:t> Nicolas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1356A9-967A-3F47-8960-739185BC3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96B5E8-3BB2-8FE1-F152-73AF59613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26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B9646-1ED5-457F-AC93-1F2D529E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15C64D-EF43-A75E-38FF-99C5DE49B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9740B4-7897-B6DD-6987-A879ECA74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3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393107-2F1F-AD47-D39B-43316912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5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55994-B09D-079F-0C50-3C5F723CA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48F76A-0DD4-46A2-6F64-B7B0B7E30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B68A1C-F89E-1611-2BC7-6BBEDBA1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87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DA0F3F-9623-5AE1-24D4-E1EAEDC9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746AFE-1D7A-6506-89D6-0D8337509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26DF8F-9E09-47B4-BD57-B126A0EB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27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AA71B-4835-5F97-668D-A8981F67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2DB763-D53F-FDDD-A6F5-108D5B565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4DC51F-FC78-7623-EB44-D022A066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8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DD0A23-A10E-07DC-E13B-DDE1EA3C8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8C12E4-3461-6295-7798-ED68ECE6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" y="1537171"/>
            <a:ext cx="8961897" cy="37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09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5716" y="1772816"/>
            <a:ext cx="5112568" cy="2314152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latin typeface="Quiche Display Bold" panose="00000800000000000000" pitchFamily="2" charset="0"/>
              </a:rPr>
              <a:t>VIE DE L’ASSOCIATION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A99B7-6E05-2E5A-D09E-33AAF361B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4136160" y="2982530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63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fr-FR" sz="3200" b="1" i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ÉCHANGES AVEC LA SALLE</a:t>
            </a:r>
            <a:br>
              <a:rPr lang="fr-FR" sz="3200" b="1" i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</a:br>
            <a:r>
              <a:rPr lang="fr-FR" sz="3200" b="1" i="1" dirty="0">
                <a:solidFill>
                  <a:srgbClr val="843E16"/>
                </a:solidFill>
                <a:effectLst/>
                <a:latin typeface="Fira Sans Light" panose="020B0403050000020004" pitchFamily="34" charset="0"/>
                <a:ea typeface="Fira Sans" panose="020B0503050000020004" pitchFamily="34" charset="0"/>
                <a:cs typeface="Fira Sans" panose="020B0503050000020004" pitchFamily="34" charset="0"/>
              </a:rPr>
              <a:t>APPROBATION DU RAPPORT MORAL 2023</a:t>
            </a:r>
            <a:endParaRPr lang="fr-FR" sz="6000" i="1" dirty="0">
              <a:latin typeface="Fira Sans Light" panose="020B04030500000200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CAE0C3-31E6-1CCB-F801-A1FB756BA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88" y="2564904"/>
            <a:ext cx="3785624" cy="31943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5BB78D-87E6-5234-C62F-FB4B719C2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76" y="921357"/>
            <a:ext cx="3279010" cy="486721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5057" y="352315"/>
            <a:ext cx="5618495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PLAN D’ACTIONS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2024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1632" y="1792155"/>
            <a:ext cx="5925344" cy="4525963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D1794E"/>
              </a:buClr>
            </a:pPr>
            <a:endParaRPr lang="fr-FR" dirty="0">
              <a:latin typeface="Fira Sans Light" panose="020B0403050000020004" pitchFamily="34" charset="0"/>
            </a:endParaRP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Ecrire le projet stratégique pour les prochaines années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Réfléchir au 10 ans de l’association en 2025</a:t>
            </a:r>
          </a:p>
          <a:p>
            <a:pPr>
              <a:buClr>
                <a:srgbClr val="D1794E"/>
              </a:buClr>
            </a:pPr>
            <a:endParaRPr lang="fr-FR" dirty="0">
              <a:latin typeface="Fira Sans Light" panose="020B0403050000020004" pitchFamily="34" charset="0"/>
            </a:endParaRP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Vie de l’association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Accroître la valorisation des cités-jardins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Sensibiliser le jeune public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Développer la dimension scientifique et la recherche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Travailler davantage en direction des habitants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Renforcer les relations avec les adhérents et les partenaires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Poursuivre le travail autour de la communication</a:t>
            </a:r>
          </a:p>
          <a:p>
            <a:pPr>
              <a:buClr>
                <a:srgbClr val="D1794E"/>
              </a:buClr>
            </a:pPr>
            <a:r>
              <a:rPr lang="fr-FR" dirty="0">
                <a:latin typeface="Fira Sans Light" panose="020B0403050000020004" pitchFamily="34" charset="0"/>
              </a:rPr>
              <a:t>Poursuivre les actions locales</a:t>
            </a:r>
          </a:p>
        </p:txBody>
      </p:sp>
    </p:spTree>
    <p:extLst>
      <p:ext uri="{BB962C8B-B14F-4D97-AF65-F5344CB8AC3E}">
        <p14:creationId xmlns:p14="http://schemas.microsoft.com/office/powerpoint/2010/main" val="1120202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548" y="332656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MONTANTS DES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COTISATIONS 2024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916832"/>
            <a:ext cx="8496944" cy="4825752"/>
          </a:xfrm>
        </p:spPr>
        <p:txBody>
          <a:bodyPr>
            <a:normAutofit fontScale="47500" lnSpcReduction="20000"/>
          </a:bodyPr>
          <a:lstStyle/>
          <a:p>
            <a:r>
              <a:rPr lang="fr-FR" b="1" dirty="0">
                <a:latin typeface="Fira Sans Light" panose="020B0403050000020004" pitchFamily="34" charset="0"/>
              </a:rPr>
              <a:t>Collège n°1 (collectivités-bailleurs)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5 000 € pour les conseils départementaux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3 000 € pour les bailleurs sociaux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3000 € pour les intercommunalités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2 000 € pour les villes de plus de 40 000 habitants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1 500 € pour les villes entre 20 et 40 000 habitants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1 000 € pour les villes de moins de 20 000 habitants</a:t>
            </a:r>
          </a:p>
          <a:p>
            <a:pPr>
              <a:buNone/>
            </a:pPr>
            <a:endParaRPr lang="fr-FR" dirty="0">
              <a:latin typeface="Fira Sans Light" panose="020B04030500000200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fr-FR" b="1" dirty="0">
                <a:latin typeface="Fira Sans Light" panose="020B0403050000020004" pitchFamily="34" charset="0"/>
              </a:rPr>
              <a:t>Collège n°2 (associations, fondations, établissements d’enseignement supérieur)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150 € pour les associations, fondations, établissements d’enseignement supérieur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30 € pour les associations d’habitants ou artistiques</a:t>
            </a:r>
          </a:p>
          <a:p>
            <a:pPr>
              <a:buNone/>
            </a:pPr>
            <a:endParaRPr lang="fr-FR" dirty="0">
              <a:latin typeface="Fira Sans Light" panose="020B04030500000200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fr-FR" b="1" dirty="0">
                <a:latin typeface="Fira Sans Light" panose="020B0403050000020004" pitchFamily="34" charset="0"/>
              </a:rPr>
              <a:t>Collège n°3 (personnes physiques)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20 € pour les adhérents membres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50 € pour les adhérents bienfaiteurs</a:t>
            </a:r>
          </a:p>
          <a:p>
            <a:pPr>
              <a:buNone/>
            </a:pPr>
            <a:endParaRPr lang="fr-FR" dirty="0">
              <a:latin typeface="Fira Sans Light" panose="020B04030500000200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fr-FR" b="1" dirty="0">
                <a:latin typeface="Fira Sans Light" panose="020B0403050000020004" pitchFamily="34" charset="0"/>
              </a:rPr>
              <a:t>Cotisations spécifiques</a:t>
            </a:r>
          </a:p>
          <a:p>
            <a:pPr>
              <a:buFont typeface="Wingdings" pitchFamily="2" charset="2"/>
              <a:buChar char="Ø"/>
            </a:pPr>
            <a:r>
              <a:rPr lang="fr-FR" dirty="0">
                <a:latin typeface="Fira Sans Light" panose="020B0403050000020004" pitchFamily="34" charset="0"/>
              </a:rPr>
              <a:t>Stains : 6 300 €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EA1C17-0236-CCD4-58C6-5DEBABBEB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859795" y="102211"/>
            <a:ext cx="1034658" cy="16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3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9637" y="1772816"/>
            <a:ext cx="5218858" cy="1740346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Présentation DU BUDGET PREVISIONNEL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2024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54481" y="3284984"/>
            <a:ext cx="5218859" cy="1500187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Par Christophe LIEVIN, trésorier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3C2966-7E4B-C7EC-3FA3-0700B7297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692696"/>
            <a:ext cx="3279010" cy="48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48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BE547-36F6-038A-07AF-777A3BB1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73AB6-72A2-59CB-9B60-8542FB09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2373255"/>
            <a:ext cx="5434880" cy="1362075"/>
          </a:xfrm>
        </p:spPr>
        <p:txBody>
          <a:bodyPr>
            <a:normAutofit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INFORMATIONS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ANNEXES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D56262-C1F3-F4CC-4447-9AE3A40B9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20688"/>
            <a:ext cx="3279010" cy="48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40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4D03BF-EBA7-F9A1-25EE-812EDF38A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" y="1700808"/>
            <a:ext cx="9088118" cy="4477375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8556DFF-1B0C-512D-65CE-168F6816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352315"/>
            <a:ext cx="8312032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Prochain visuel du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Printemps des cités-jardins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8CC62E3-D61B-F478-2ED3-9FEBB69F4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941" y="6220053"/>
            <a:ext cx="8406356" cy="328473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tx1"/>
                </a:solidFill>
                <a:latin typeface="Fira Sans Light" panose="020B0403050000020004" pitchFamily="34" charset="0"/>
              </a:rPr>
              <a:t>Visuels proposés par le service communication de la Ville d’Argenteuil</a:t>
            </a:r>
          </a:p>
        </p:txBody>
      </p:sp>
    </p:spTree>
    <p:extLst>
      <p:ext uri="{BB962C8B-B14F-4D97-AF65-F5344CB8AC3E}">
        <p14:creationId xmlns:p14="http://schemas.microsoft.com/office/powerpoint/2010/main" val="3012611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683176C-22D5-04F1-44FE-99CC16440828}"/>
              </a:ext>
            </a:extLst>
          </p:cNvPr>
          <p:cNvSpPr txBox="1">
            <a:spLocks/>
          </p:cNvSpPr>
          <p:nvPr/>
        </p:nvSpPr>
        <p:spPr>
          <a:xfrm>
            <a:off x="251521" y="352315"/>
            <a:ext cx="831203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Quiche Display Bold" panose="00000800000000000000" pitchFamily="2" charset="0"/>
              </a:rPr>
              <a:t>Assemblée générale </a:t>
            </a:r>
          </a:p>
          <a:p>
            <a:pPr algn="ctr"/>
            <a:r>
              <a:rPr lang="fr-FR" dirty="0">
                <a:latin typeface="Quiche Display Bold" panose="00000800000000000000" pitchFamily="2" charset="0"/>
              </a:rPr>
              <a:t>extraordinaire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D14F9B-BC9A-DA83-1AB1-A8BA55103C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3890207" y="1182331"/>
            <a:ext cx="1034658" cy="165331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CB57448-BA3D-E9FA-C1B9-8E26DF98AD28}"/>
              </a:ext>
            </a:extLst>
          </p:cNvPr>
          <p:cNvSpPr txBox="1">
            <a:spLocks/>
          </p:cNvSpPr>
          <p:nvPr/>
        </p:nvSpPr>
        <p:spPr>
          <a:xfrm>
            <a:off x="415984" y="2857500"/>
            <a:ext cx="8312032" cy="8081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Quiche Display Bold" panose="00000800000000000000" pitchFamily="2" charset="0"/>
              </a:rPr>
              <a:t>MARDI 23 AVRIL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4CCF4D-610C-E42C-8D1C-2514CFE5091B}"/>
              </a:ext>
            </a:extLst>
          </p:cNvPr>
          <p:cNvSpPr txBox="1"/>
          <p:nvPr/>
        </p:nvSpPr>
        <p:spPr>
          <a:xfrm>
            <a:off x="2555776" y="342900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Fira Sans Light" panose="020B0403050000020004" pitchFamily="34" charset="0"/>
              </a:rPr>
              <a:t>Lieu à définir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33E1BAB-D831-273B-1283-65738275E8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0957" flipH="1">
            <a:off x="3776120" y="3721775"/>
            <a:ext cx="1034658" cy="16533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474680D-0461-0135-407E-5ADA5187922F}"/>
              </a:ext>
            </a:extLst>
          </p:cNvPr>
          <p:cNvSpPr txBox="1"/>
          <p:nvPr/>
        </p:nvSpPr>
        <p:spPr>
          <a:xfrm>
            <a:off x="483100" y="5307727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Quiche Display Bold" panose="00000800000000000000" pitchFamily="2" charset="0"/>
              </a:rPr>
              <a:t>Présentation et vote </a:t>
            </a:r>
          </a:p>
          <a:p>
            <a:pPr algn="ctr"/>
            <a:r>
              <a:rPr lang="fr-FR" sz="3600" dirty="0">
                <a:latin typeface="Quiche Display Bold" panose="00000800000000000000" pitchFamily="2" charset="0"/>
              </a:rPr>
              <a:t>du nouveau projet stratégique </a:t>
            </a:r>
          </a:p>
        </p:txBody>
      </p:sp>
    </p:spTree>
    <p:extLst>
      <p:ext uri="{BB962C8B-B14F-4D97-AF65-F5344CB8AC3E}">
        <p14:creationId xmlns:p14="http://schemas.microsoft.com/office/powerpoint/2010/main" val="22980857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5CFE76-0A81-0B05-C324-A3442826F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6582647" cy="4936985"/>
          </a:xfrm>
          <a:prstGeom prst="rect">
            <a:avLst/>
          </a:prstGeom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D9C1258B-571D-7AE9-DB9E-4AFE7B9D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5668" y="5137606"/>
            <a:ext cx="1800200" cy="1500187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tx1"/>
                </a:solidFill>
                <a:latin typeface="Fira Sans Light" panose="020B0403050000020004" pitchFamily="34" charset="0"/>
              </a:rPr>
              <a:t>Cité Bruno à Dourges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1292B8-2D9C-1CC5-4735-4608A3E23736}"/>
              </a:ext>
            </a:extLst>
          </p:cNvPr>
          <p:cNvSpPr txBox="1"/>
          <p:nvPr/>
        </p:nvSpPr>
        <p:spPr>
          <a:xfrm>
            <a:off x="111239" y="33265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Quiche Display Bold" panose="00000800000000000000" pitchFamily="2" charset="0"/>
              </a:rPr>
              <a:t>VOYAGE D’ÉTUDES – Bassin minier</a:t>
            </a:r>
          </a:p>
          <a:p>
            <a:r>
              <a:rPr lang="fr-FR" sz="3600" dirty="0">
                <a:latin typeface="Quiche Display Bold" panose="00000800000000000000" pitchFamily="2" charset="0"/>
              </a:rPr>
              <a:t>Mercredi 22 mai</a:t>
            </a:r>
          </a:p>
        </p:txBody>
      </p:sp>
    </p:spTree>
    <p:extLst>
      <p:ext uri="{BB962C8B-B14F-4D97-AF65-F5344CB8AC3E}">
        <p14:creationId xmlns:p14="http://schemas.microsoft.com/office/powerpoint/2010/main" val="1920423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1124744"/>
            <a:ext cx="5434880" cy="1362075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CLÔTURE DE L’ASSEMBLÉE GÉNÉRALE ORDINAIRE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39539" y="3429000"/>
            <a:ext cx="5650905" cy="150018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Par M. </a:t>
            </a:r>
            <a:r>
              <a:rPr lang="fr-FR" dirty="0" err="1">
                <a:solidFill>
                  <a:schemeClr val="tx1"/>
                </a:solidFill>
                <a:latin typeface="Fira Sans Light" panose="020B0403050000020004" pitchFamily="34" charset="0"/>
              </a:rPr>
              <a:t>Azzédine</a:t>
            </a:r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 TAÏBI, Président</a:t>
            </a:r>
          </a:p>
          <a:p>
            <a:endParaRPr lang="fr-FR" dirty="0">
              <a:solidFill>
                <a:schemeClr val="tx1"/>
              </a:solidFill>
              <a:latin typeface="Fira Sans Light" panose="020B0403050000020004" pitchFamily="34" charset="0"/>
            </a:endParaRPr>
          </a:p>
          <a:p>
            <a:r>
              <a:rPr lang="fr-FR" dirty="0">
                <a:solidFill>
                  <a:schemeClr val="tx1"/>
                </a:solidFill>
                <a:latin typeface="Fira Sans Light" panose="020B0403050000020004" pitchFamily="34" charset="0"/>
              </a:rPr>
              <a:t>Pot de l’amitié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C590B1-4255-0AF4-2C2A-D19E70F7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20688"/>
            <a:ext cx="3279010" cy="48672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61379" y="255592"/>
            <a:ext cx="8229600" cy="1143000"/>
          </a:xfrm>
        </p:spPr>
        <p:txBody>
          <a:bodyPr/>
          <a:lstStyle/>
          <a:p>
            <a:r>
              <a:rPr lang="fr-FR" dirty="0">
                <a:latin typeface="Quiche Display Bold" panose="00000800000000000000" pitchFamily="2" charset="0"/>
              </a:rPr>
              <a:t>GOUVERNANCE</a:t>
            </a:r>
          </a:p>
        </p:txBody>
      </p:sp>
      <p:sp>
        <p:nvSpPr>
          <p:cNvPr id="8" name="Ellipse 7"/>
          <p:cNvSpPr/>
          <p:nvPr/>
        </p:nvSpPr>
        <p:spPr>
          <a:xfrm>
            <a:off x="2915816" y="3645024"/>
            <a:ext cx="2808312" cy="2664296"/>
          </a:xfrm>
          <a:prstGeom prst="ellipse">
            <a:avLst/>
          </a:prstGeom>
          <a:solidFill>
            <a:srgbClr val="569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 Conseil d’administration</a:t>
            </a:r>
          </a:p>
        </p:txBody>
      </p:sp>
      <p:sp>
        <p:nvSpPr>
          <p:cNvPr id="9" name="Ellipse 8"/>
          <p:cNvSpPr/>
          <p:nvPr/>
        </p:nvSpPr>
        <p:spPr>
          <a:xfrm>
            <a:off x="4355976" y="1492425"/>
            <a:ext cx="2520280" cy="2304256"/>
          </a:xfrm>
          <a:prstGeom prst="ellipse">
            <a:avLst/>
          </a:prstGeom>
          <a:solidFill>
            <a:srgbClr val="893F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Fira Sans" panose="020B0503050000020004" pitchFamily="34" charset="0"/>
              </a:rPr>
              <a:t>Le Bureau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85982" y="541829"/>
            <a:ext cx="2560858" cy="1720551"/>
          </a:xfrm>
          <a:prstGeom prst="rect">
            <a:avLst/>
          </a:prstGeom>
          <a:solidFill>
            <a:srgbClr val="893F1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Président :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Azzédine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 TAIBI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Vice-Président : Henrique RIBEIRO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Trésorier : Christophe LIEVIN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Trésorière adjointe : Emilie MARRE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Secrétaire : Sébastien JACQUOT</a:t>
            </a:r>
          </a:p>
          <a:p>
            <a:pPr algn="ctr"/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Secrétaire adjoint : Jean-Paul LEGLOU</a:t>
            </a:r>
          </a:p>
          <a:p>
            <a:pPr algn="ctr"/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2564904"/>
            <a:ext cx="3024336" cy="2232248"/>
          </a:xfrm>
          <a:prstGeom prst="rect">
            <a:avLst/>
          </a:prstGeom>
          <a:solidFill>
            <a:srgbClr val="56915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Mme Catherine BELUZE, Mme Anne BERNARD, M. Stéphane BETTIOL, Mme Bernadette BLANCHON, M. Francis DUBRAC, Mme Dominique DELLAC, Mme Chantal JUGLARD, M. Olivier MEIER, M. Jean-Marc ROBINET, Mme Hélène SALLET-LAVOREL, Mme </a:t>
            </a:r>
            <a:r>
              <a:rPr lang="fr-F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Leyla</a:t>
            </a:r>
            <a:r>
              <a:rPr lang="fr-F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ra Sans Light" panose="020B0403050000020004" pitchFamily="34" charset="0"/>
              </a:rPr>
              <a:t> TEMEL, M. Pierre TOUYA, M. Damien VANOVERSCHELDE</a:t>
            </a:r>
          </a:p>
        </p:txBody>
      </p:sp>
      <p:sp>
        <p:nvSpPr>
          <p:cNvPr id="13" name="Flèche courbée vers le bas 12"/>
          <p:cNvSpPr/>
          <p:nvPr/>
        </p:nvSpPr>
        <p:spPr>
          <a:xfrm rot="7179266" flipH="1">
            <a:off x="5739460" y="3881605"/>
            <a:ext cx="1493044" cy="720080"/>
          </a:xfrm>
          <a:prstGeom prst="curvedDownArrow">
            <a:avLst>
              <a:gd name="adj1" fmla="val 25000"/>
              <a:gd name="adj2" fmla="val 50000"/>
              <a:gd name="adj3" fmla="val 40023"/>
            </a:avLst>
          </a:prstGeom>
          <a:solidFill>
            <a:srgbClr val="D1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568952" cy="1143000"/>
          </a:xfrm>
        </p:spPr>
        <p:txBody>
          <a:bodyPr>
            <a:noAutofit/>
          </a:bodyPr>
          <a:lstStyle/>
          <a:p>
            <a:br>
              <a:rPr lang="fr-FR" sz="4000" dirty="0">
                <a:latin typeface="Quiche Display Bold" panose="00000800000000000000" pitchFamily="2" charset="0"/>
              </a:rPr>
            </a:br>
            <a:r>
              <a:rPr lang="fr-FR" sz="4000" dirty="0">
                <a:latin typeface="Quiche Display Bold" panose="00000800000000000000" pitchFamily="2" charset="0"/>
              </a:rPr>
              <a:t>TENUE DES INSTANCES EN 2023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79512" y="1628800"/>
            <a:ext cx="4392488" cy="1665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200" dirty="0">
                <a:latin typeface="Fira Sans" panose="020B0503050000020004" pitchFamily="34" charset="0"/>
              </a:rPr>
              <a:t>1 Assemblée générale ordinaire</a:t>
            </a:r>
          </a:p>
          <a:p>
            <a:pPr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2200" dirty="0">
                <a:latin typeface="Fira Sans Light" panose="020B0403050000020004" pitchFamily="34" charset="0"/>
              </a:rPr>
              <a:t>21/03/2023</a:t>
            </a:r>
            <a:r>
              <a:rPr lang="fr-FR" sz="2000" dirty="0">
                <a:latin typeface="Fira Sans Light" panose="020B0403050000020004" pitchFamily="34" charset="0"/>
              </a:rPr>
              <a:t> (Ville de Dugny)</a:t>
            </a:r>
            <a:endParaRPr lang="fr-FR" sz="2200" dirty="0">
              <a:latin typeface="Fira Sans Light" panose="020B04030500000200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2852936"/>
            <a:ext cx="439248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latin typeface="Fira Sans" panose="020B0503050000020004" pitchFamily="34" charset="0"/>
              </a:rPr>
              <a:t>3 Conseils d’administration</a:t>
            </a:r>
            <a:endParaRPr lang="fr-FR" sz="2200" dirty="0"/>
          </a:p>
          <a:p>
            <a:pPr marL="274320" indent="-274320">
              <a:spcBef>
                <a:spcPts val="600"/>
              </a:spcBef>
              <a:buClr>
                <a:srgbClr val="D1794E"/>
              </a:buClr>
              <a:buSzPct val="70000"/>
              <a:buFont typeface="Arial" panose="020B0604020202020204" pitchFamily="34" charset="0"/>
              <a:buChar char="•"/>
            </a:pPr>
            <a:r>
              <a:rPr lang="fr-FR" sz="2200" dirty="0">
                <a:latin typeface="Fira Sans Light" panose="020B0403050000020004" pitchFamily="34" charset="0"/>
              </a:rPr>
              <a:t>02/02/2023 </a:t>
            </a:r>
            <a:r>
              <a:rPr lang="fr-FR" sz="2000" dirty="0">
                <a:latin typeface="Fira Sans Light" panose="020B0403050000020004" pitchFamily="34" charset="0"/>
              </a:rPr>
              <a:t>(Visioconférence)</a:t>
            </a:r>
          </a:p>
          <a:p>
            <a:pPr marL="274320" indent="-274320">
              <a:spcBef>
                <a:spcPts val="600"/>
              </a:spcBef>
              <a:buClr>
                <a:srgbClr val="D1794E"/>
              </a:buClr>
              <a:buSzPct val="70000"/>
              <a:buFont typeface="Arial" panose="020B0604020202020204" pitchFamily="34" charset="0"/>
              <a:buChar char="•"/>
            </a:pPr>
            <a:r>
              <a:rPr lang="fr-FR" sz="2200" dirty="0">
                <a:latin typeface="Fira Sans Light" panose="020B0403050000020004" pitchFamily="34" charset="0"/>
              </a:rPr>
              <a:t>24/05/2023 </a:t>
            </a:r>
            <a:r>
              <a:rPr lang="fr-FR" sz="2000" dirty="0">
                <a:latin typeface="Fira Sans Light" panose="020B0403050000020004" pitchFamily="34" charset="0"/>
              </a:rPr>
              <a:t>(Paris-Jardins à Draveil et visioconférence)</a:t>
            </a:r>
          </a:p>
          <a:p>
            <a:pPr marL="274320" indent="-274320">
              <a:spcBef>
                <a:spcPts val="600"/>
              </a:spcBef>
              <a:buClr>
                <a:srgbClr val="D1794E"/>
              </a:buClr>
              <a:buSzPct val="70000"/>
              <a:buFont typeface="Arial" panose="020B0604020202020204" pitchFamily="34" charset="0"/>
              <a:buChar char="•"/>
            </a:pPr>
            <a:r>
              <a:rPr lang="fr-FR" sz="2200" dirty="0">
                <a:latin typeface="Fira Sans Light" panose="020B0403050000020004" pitchFamily="34" charset="0"/>
              </a:rPr>
              <a:t> 06/11/2023 </a:t>
            </a:r>
            <a:r>
              <a:rPr lang="fr-FR" sz="2000" dirty="0">
                <a:latin typeface="Fira Sans Light" panose="020B0403050000020004" pitchFamily="34" charset="0"/>
              </a:rPr>
              <a:t>(Ville du Pré Saint-Gervais et visioconférence)</a:t>
            </a:r>
          </a:p>
          <a:p>
            <a:pPr>
              <a:buFont typeface="Wingdings" pitchFamily="2" charset="2"/>
              <a:buChar char="v"/>
            </a:pPr>
            <a:endParaRPr lang="fr-FR" dirty="0"/>
          </a:p>
        </p:txBody>
      </p:sp>
      <p:pic>
        <p:nvPicPr>
          <p:cNvPr id="3" name="Espace réservé du contenu 4">
            <a:extLst>
              <a:ext uri="{FF2B5EF4-FFF2-40B4-BE49-F238E27FC236}">
                <a16:creationId xmlns:a16="http://schemas.microsoft.com/office/drawing/2014/main" id="{E954BE08-846B-7CC1-CCA0-2573ADC98B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0" t="12831" r="-1885"/>
          <a:stretch/>
        </p:blipFill>
        <p:spPr>
          <a:xfrm>
            <a:off x="323528" y="2708920"/>
            <a:ext cx="3672408" cy="3880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Quiche Display Bold" panose="00000800000000000000" pitchFamily="2" charset="0"/>
              </a:rPr>
              <a:t>LES ADHÉRENTS EN 2023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"/>
          </p:nvPr>
        </p:nvSpPr>
        <p:spPr>
          <a:xfrm>
            <a:off x="751991" y="4005064"/>
            <a:ext cx="7640017" cy="18722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Nouvel adhérent :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Ecole nationale supérieure d’architecture de Versailles</a:t>
            </a:r>
          </a:p>
          <a:p>
            <a:pPr>
              <a:buClr>
                <a:srgbClr val="D1794E"/>
              </a:buClr>
            </a:pPr>
            <a:endParaRPr lang="fr-FR" sz="1800" dirty="0">
              <a:latin typeface="Fira Sans Light" panose="020B0403050000020004" pitchFamily="34" charset="0"/>
            </a:endParaRPr>
          </a:p>
          <a:p>
            <a:pPr marL="0" indent="0">
              <a:buClr>
                <a:srgbClr val="D1794E"/>
              </a:buClr>
              <a:buNone/>
            </a:pPr>
            <a:r>
              <a:rPr lang="fr-FR" dirty="0"/>
              <a:t>Perte d’adhérent : 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 Light" panose="020B0403050000020004" pitchFamily="34" charset="0"/>
              </a:rPr>
              <a:t>Université Sorbonne Paris-Nord </a:t>
            </a:r>
          </a:p>
        </p:txBody>
      </p:sp>
      <p:sp>
        <p:nvSpPr>
          <p:cNvPr id="3074" name="AutoShape 2" descr="RÃ©sultat de recherche d'images pour &quot;logo office de tourisme de suresn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6" name="AutoShape 4" descr="RÃ©sultat de recherche d'images pour &quot;logo office de tourisme de suresn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78" name="AutoShape 6" descr="RÃ©sultat de recherche d'images pour &quot;logo office de tourisme de suresn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80" name="AutoShape 8" descr="RÃ©sultat de recherche d'images pour &quot;logo office de tourisme de suresnes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82" name="AutoShape 10" descr="RÃ©sultat de recherche d'images pour &quot;logo ville argenteu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aphicFrame>
        <p:nvGraphicFramePr>
          <p:cNvPr id="13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2285043"/>
              </p:ext>
            </p:extLst>
          </p:nvPr>
        </p:nvGraphicFramePr>
        <p:xfrm>
          <a:off x="1439652" y="1567840"/>
          <a:ext cx="6264696" cy="18542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6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1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Collège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Collège</a:t>
                      </a:r>
                      <a:r>
                        <a:rPr lang="fr-FR" baseline="0" dirty="0"/>
                        <a:t> n.1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Collège n.2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Collège n.3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CA5D2-C6EA-E7BE-07BC-9291DCA3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4674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RESSOURCES HUMAINES </a:t>
            </a:r>
            <a:br>
              <a:rPr lang="fr-FR" dirty="0">
                <a:latin typeface="Quiche Display Bold" panose="00000800000000000000" pitchFamily="2" charset="0"/>
              </a:rPr>
            </a:br>
            <a:r>
              <a:rPr lang="fr-FR" dirty="0">
                <a:latin typeface="Quiche Display Bold" panose="00000800000000000000" pitchFamily="2" charset="0"/>
              </a:rPr>
              <a:t>EN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E6BA70-D7A5-A7F5-68D2-5B16D69BE1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99792" y="1484784"/>
            <a:ext cx="5976664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893F16"/>
                </a:solidFill>
                <a:latin typeface="Fira Sans" panose="020B0503050000020004" pitchFamily="34" charset="0"/>
              </a:rPr>
              <a:t>Apprenties : 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" panose="020B0503050000020004" pitchFamily="34" charset="0"/>
              </a:rPr>
              <a:t>Septembre 2022 – Septembre 2023 : Nadège RIEFSTAHL</a:t>
            </a:r>
            <a:r>
              <a:rPr lang="fr-FR" sz="1800" dirty="0">
                <a:solidFill>
                  <a:srgbClr val="000000"/>
                </a:solidFill>
                <a:latin typeface="Fira Sans Light" panose="020B0403050000020004" pitchFamily="34" charset="0"/>
              </a:rPr>
              <a:t>, Master 2 professionnel « Développement culturel territorial », Université Gustave Eiffel </a:t>
            </a:r>
          </a:p>
          <a:p>
            <a:pPr>
              <a:buClr>
                <a:srgbClr val="D1794E"/>
              </a:buClr>
            </a:pPr>
            <a:r>
              <a:rPr lang="fr-FR" sz="1800" dirty="0">
                <a:latin typeface="Fira Sans" panose="020B0503050000020004" pitchFamily="34" charset="0"/>
              </a:rPr>
              <a:t>Depuis septembre 2023 : Claire DELUZE</a:t>
            </a:r>
            <a:r>
              <a:rPr lang="fr-FR" sz="18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Mastère 1 professionnel « Patrimoine culturel et tourisme durable » à l’IESA, école internationale des métiers de la culture et du marché de l’art.</a:t>
            </a:r>
            <a:endParaRPr lang="fr-FR" sz="1800" dirty="0">
              <a:latin typeface="Fira Sans Light" panose="020B0403050000020004" pitchFamily="34" charset="0"/>
            </a:endParaRPr>
          </a:p>
          <a:p>
            <a:pPr marL="0" indent="0">
              <a:buNone/>
            </a:pPr>
            <a:endParaRPr lang="fr-FR" sz="1800" dirty="0">
              <a:latin typeface="Fira Sans" panose="020B05030500000200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4118F8-5F96-CFBE-352F-C9EC559D7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0" y="1050085"/>
            <a:ext cx="2344254" cy="31135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A009FE-2E97-DB7A-12B4-61ECF2F7C564}"/>
              </a:ext>
            </a:extLst>
          </p:cNvPr>
          <p:cNvSpPr txBox="1"/>
          <p:nvPr/>
        </p:nvSpPr>
        <p:spPr>
          <a:xfrm>
            <a:off x="251520" y="4322174"/>
            <a:ext cx="82854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solidFill>
                  <a:srgbClr val="893F16"/>
                </a:solidFill>
                <a:latin typeface="Fira Sans" panose="020B0503050000020004" pitchFamily="34" charset="0"/>
              </a:rPr>
              <a:t>Stagiaires : 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Du 17 avril au 11 juin 2023, Mme Cécilia BRIVERT</a:t>
            </a:r>
            <a:r>
              <a:rPr lang="fr-FR" sz="1800" dirty="0">
                <a:solidFill>
                  <a:srgbClr val="000000"/>
                </a:solidFill>
                <a:latin typeface="Fira Sans Light" panose="020B0403050000020004" pitchFamily="34" charset="0"/>
              </a:rPr>
              <a:t>, BUT Villes et territoires durables à l’Université Paris-Est Créteil. 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Du 30 mai au 2 juin 2023, Mme Rebecca FECHETE,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C</a:t>
            </a:r>
            <a:r>
              <a:rPr lang="fr-FR" sz="1800" dirty="0">
                <a:solidFill>
                  <a:srgbClr val="000000"/>
                </a:solidFill>
                <a:latin typeface="Fira Sans Light" panose="020B0403050000020004" pitchFamily="34" charset="0"/>
              </a:rPr>
              <a:t>lasse de quatrième au collège Pablo Neruda de Stains</a:t>
            </a:r>
          </a:p>
          <a:p>
            <a:pPr marL="285750" indent="-285750">
              <a:buClr>
                <a:srgbClr val="D1794E"/>
              </a:buClr>
              <a:buFont typeface="Arial" panose="020B0604020202020204" pitchFamily="34" charset="0"/>
              <a:buChar char="•"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Fira Sans" panose="020B0503050000020004" pitchFamily="34" charset="0"/>
              </a:rPr>
              <a:t>Du 27 novembre au 29 décembre 2023, Mme Divine DZON-ANGA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Fira Sans Light" panose="020B0403050000020004" pitchFamily="34" charset="0"/>
              </a:rPr>
              <a:t>, F</a:t>
            </a:r>
            <a:r>
              <a:rPr lang="fr-FR" sz="1800" dirty="0">
                <a:solidFill>
                  <a:srgbClr val="000000"/>
                </a:solidFill>
                <a:latin typeface="Fira Sans Light" panose="020B0403050000020004" pitchFamily="34" charset="0"/>
              </a:rPr>
              <a:t>ormation en Terminale AGORA au Lycée Suger à Saint-Denis.  </a:t>
            </a:r>
          </a:p>
        </p:txBody>
      </p:sp>
    </p:spTree>
    <p:extLst>
      <p:ext uri="{BB962C8B-B14F-4D97-AF65-F5344CB8AC3E}">
        <p14:creationId xmlns:p14="http://schemas.microsoft.com/office/powerpoint/2010/main" val="360861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23" y="10852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Quiche Display Bold" panose="00000800000000000000" pitchFamily="2" charset="0"/>
              </a:rPr>
              <a:t>DÉMARCHE DE TRAVAIL EN 2023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23528" y="1503040"/>
            <a:ext cx="4375677" cy="4572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/>
              <a:t>Commissions thématiques</a:t>
            </a:r>
            <a:endParaRPr lang="fr-FR" sz="2200" dirty="0">
              <a:latin typeface="Fira Sans Light" panose="020B0403050000020004" pitchFamily="34" charset="0"/>
            </a:endParaRPr>
          </a:p>
          <a:p>
            <a:pPr>
              <a:buClr>
                <a:srgbClr val="D1794E"/>
              </a:buClr>
            </a:pPr>
            <a:r>
              <a:rPr lang="fr-FR" sz="2200" b="1" dirty="0">
                <a:solidFill>
                  <a:srgbClr val="893F16"/>
                </a:solidFill>
                <a:latin typeface="Fira Sans Light" panose="020B0403050000020004" pitchFamily="34" charset="0"/>
              </a:rPr>
              <a:t>Valorisation-Promotion</a:t>
            </a:r>
            <a:r>
              <a:rPr lang="fr-FR" sz="2200" dirty="0">
                <a:latin typeface="Fira Sans Light" panose="020B0403050000020004" pitchFamily="34" charset="0"/>
              </a:rPr>
              <a:t> : Travail sur l’évolution du Printemps des cités-jardins et la création de vidéos pour les réseaux sociaux</a:t>
            </a:r>
          </a:p>
          <a:p>
            <a:pPr>
              <a:buClr>
                <a:srgbClr val="D1794E"/>
              </a:buClr>
            </a:pPr>
            <a:r>
              <a:rPr lang="fr-FR" sz="2200" b="1" dirty="0">
                <a:solidFill>
                  <a:srgbClr val="893F16"/>
                </a:solidFill>
                <a:latin typeface="Fira Sans Light" panose="020B0403050000020004" pitchFamily="34" charset="0"/>
              </a:rPr>
              <a:t>Recherche</a:t>
            </a:r>
            <a:r>
              <a:rPr lang="fr-FR" sz="2200" dirty="0">
                <a:latin typeface="Fira Sans Light" panose="020B0403050000020004" pitchFamily="34" charset="0"/>
              </a:rPr>
              <a:t> : Lancement d’un repérage des cités-jardins nationales.</a:t>
            </a:r>
            <a:endParaRPr lang="fr-FR" sz="2200" i="1" dirty="0">
              <a:latin typeface="Fira Sans Light" panose="020B0403050000020004" pitchFamily="34" charset="0"/>
            </a:endParaRPr>
          </a:p>
          <a:p>
            <a:pPr>
              <a:buClr>
                <a:srgbClr val="D1794E"/>
              </a:buClr>
            </a:pPr>
            <a:r>
              <a:rPr lang="fr-FR" sz="2200" b="1" dirty="0">
                <a:solidFill>
                  <a:srgbClr val="893F16"/>
                </a:solidFill>
                <a:latin typeface="Fira Sans Light" panose="020B0403050000020004" pitchFamily="34" charset="0"/>
              </a:rPr>
              <a:t>Préservation-Rénovation : </a:t>
            </a:r>
            <a:r>
              <a:rPr lang="fr-FR" sz="2200" dirty="0">
                <a:latin typeface="Fira Sans Light" panose="020B0403050000020004" pitchFamily="34" charset="0"/>
              </a:rPr>
              <a:t>Publication d’une note sur la rénovation des cités-jardins.</a:t>
            </a:r>
          </a:p>
          <a:p>
            <a:pPr>
              <a:buFont typeface="Wingdings" pitchFamily="2" charset="2"/>
              <a:buChar char="v"/>
            </a:pPr>
            <a:endParaRPr lang="fr-FR" dirty="0"/>
          </a:p>
          <a:p>
            <a:pPr marL="0" indent="0">
              <a:buNone/>
            </a:pPr>
            <a:r>
              <a:rPr lang="fr-FR" dirty="0"/>
              <a:t>Groupes de travail</a:t>
            </a:r>
          </a:p>
          <a:p>
            <a:pPr>
              <a:buClr>
                <a:srgbClr val="D1794E"/>
              </a:buClr>
            </a:pPr>
            <a:r>
              <a:rPr lang="fr-FR" sz="2200" dirty="0">
                <a:latin typeface="Fira Sans Light" panose="020B0403050000020004" pitchFamily="34" charset="0"/>
              </a:rPr>
              <a:t>Printemps des cités-jardins</a:t>
            </a:r>
          </a:p>
          <a:p>
            <a:pPr>
              <a:buClr>
                <a:srgbClr val="D1794E"/>
              </a:buClr>
            </a:pPr>
            <a:r>
              <a:rPr lang="fr-FR" sz="2200" dirty="0">
                <a:latin typeface="Fira Sans Light" panose="020B0403050000020004" pitchFamily="34" charset="0"/>
              </a:rPr>
              <a:t>Rédaction d’une fiche sur la cité-jardin de Montgeron</a:t>
            </a:r>
          </a:p>
          <a:p>
            <a:pPr>
              <a:buClr>
                <a:srgbClr val="D1794E"/>
              </a:buClr>
            </a:pPr>
            <a:r>
              <a:rPr lang="fr-FR" sz="2200" dirty="0">
                <a:latin typeface="Fira Sans Light" panose="020B0403050000020004" pitchFamily="34" charset="0"/>
              </a:rPr>
              <a:t>Préparation de la journée d’études du 14 novembre et du projet stratégique de l’association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9AF867-29B7-E614-CBF1-3BD042DCC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28" y="1503040"/>
            <a:ext cx="3932572" cy="22139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8D8076-BFE2-44BE-582C-5AF4AEF8C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938" y="3790946"/>
            <a:ext cx="3959270" cy="28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884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1605</TotalTime>
  <Words>1522</Words>
  <Application>Microsoft Office PowerPoint</Application>
  <PresentationFormat>Affichage à l'écran (4:3)</PresentationFormat>
  <Paragraphs>248</Paragraphs>
  <Slides>48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62" baseType="lpstr">
      <vt:lpstr>Arial</vt:lpstr>
      <vt:lpstr>Arial MT</vt:lpstr>
      <vt:lpstr>Calibri</vt:lpstr>
      <vt:lpstr>Calibri Light</vt:lpstr>
      <vt:lpstr>Courier New</vt:lpstr>
      <vt:lpstr>Fira Sans</vt:lpstr>
      <vt:lpstr>Fira Sans Light</vt:lpstr>
      <vt:lpstr>Noto Sans Symbols</vt:lpstr>
      <vt:lpstr>Quiche Display Bold</vt:lpstr>
      <vt:lpstr>Segoe UI</vt:lpstr>
      <vt:lpstr>Segoe UI Semibold</vt:lpstr>
      <vt:lpstr>Segoe UI Semilight</vt:lpstr>
      <vt:lpstr>Wingdings</vt:lpstr>
      <vt:lpstr>Thème Office</vt:lpstr>
      <vt:lpstr>Assemblée générale  ordinaire</vt:lpstr>
      <vt:lpstr>INTRODUCTION</vt:lpstr>
      <vt:lpstr>Présentation du  rapport moral 2023</vt:lpstr>
      <vt:lpstr>VIE DE L’ASSOCIATION</vt:lpstr>
      <vt:lpstr>GOUVERNANCE</vt:lpstr>
      <vt:lpstr> TENUE DES INSTANCES EN 2023</vt:lpstr>
      <vt:lpstr>LES ADHÉRENTS EN 2023</vt:lpstr>
      <vt:lpstr>RESSOURCES HUMAINES  EN 2023</vt:lpstr>
      <vt:lpstr>DÉMARCHE DE TRAVAIL EN 2023</vt:lpstr>
      <vt:lpstr>COMMUNICATION</vt:lpstr>
      <vt:lpstr>REVUE DE PRESSE 2023</vt:lpstr>
      <vt:lpstr>COMMUNICATION NUMÉRIQUE</vt:lpstr>
      <vt:lpstr>Site internet</vt:lpstr>
      <vt:lpstr>COMMUNICATION PAPIER</vt:lpstr>
      <vt:lpstr>MÉMOIRES DE CITÉ-JARDINS   siège social de l’association et lieu d’accueil du public</vt:lpstr>
      <vt:lpstr>Chiffres clés</vt:lpstr>
      <vt:lpstr>Présentation PowerPoint</vt:lpstr>
      <vt:lpstr>RETOUR SUR 2023   </vt:lpstr>
      <vt:lpstr>Événements marquants en 2023</vt:lpstr>
      <vt:lpstr>Printemps des cités-jardins 2023</vt:lpstr>
      <vt:lpstr>Nouveau graphisme</vt:lpstr>
      <vt:lpstr>Amélioration du site internet</vt:lpstr>
      <vt:lpstr>Des vidéos en cours de création…</vt:lpstr>
      <vt:lpstr>Présentation PowerPoint</vt:lpstr>
      <vt:lpstr>Projet stratégique   COMMENT SERVIR LA CAUSE DES CITÉS-JARDINS ? </vt:lpstr>
      <vt:lpstr>Démarche de travail</vt:lpstr>
      <vt:lpstr>Les étapes pour l’écriture du projet stratégique</vt:lpstr>
      <vt:lpstr>Forum Ouvert</vt:lpstr>
      <vt:lpstr>Présentation DU RAPPORT FINANCIER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ÉCHANGES AVEC LA SALLE APPROBATION DU RAPPORT MORAL 2023</vt:lpstr>
      <vt:lpstr>PLAN D’ACTIONS  2024</vt:lpstr>
      <vt:lpstr>MONTANTS DES  COTISATIONS 2024</vt:lpstr>
      <vt:lpstr>Présentation DU BUDGET PREVISIONNEL  2024</vt:lpstr>
      <vt:lpstr>INFORMATIONS  ANNEXES</vt:lpstr>
      <vt:lpstr>Prochain visuel du  Printemps des cités-jardins</vt:lpstr>
      <vt:lpstr>Présentation PowerPoint</vt:lpstr>
      <vt:lpstr>Présentation PowerPoint</vt:lpstr>
      <vt:lpstr>CLÔTURE DE L’ASSEMBLÉE GÉNÉRALE ORDINAIRE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générale ordinaire</dc:title>
  <dc:creator>Milena Crespo</dc:creator>
  <cp:lastModifiedBy>Association Cités-jardins</cp:lastModifiedBy>
  <cp:revision>89</cp:revision>
  <dcterms:created xsi:type="dcterms:W3CDTF">2019-01-14T11:06:31Z</dcterms:created>
  <dcterms:modified xsi:type="dcterms:W3CDTF">2024-02-06T18:30:01Z</dcterms:modified>
</cp:coreProperties>
</file>