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89" r:id="rId5"/>
    <p:sldId id="312" r:id="rId6"/>
    <p:sldId id="267" r:id="rId7"/>
    <p:sldId id="298" r:id="rId8"/>
    <p:sldId id="288" r:id="rId9"/>
    <p:sldId id="313" r:id="rId10"/>
    <p:sldId id="266" r:id="rId11"/>
    <p:sldId id="314" r:id="rId12"/>
    <p:sldId id="316" r:id="rId13"/>
    <p:sldId id="261" r:id="rId14"/>
    <p:sldId id="306" r:id="rId15"/>
    <p:sldId id="309" r:id="rId16"/>
    <p:sldId id="308" r:id="rId17"/>
    <p:sldId id="307" r:id="rId18"/>
    <p:sldId id="299" r:id="rId19"/>
    <p:sldId id="315" r:id="rId20"/>
    <p:sldId id="263" r:id="rId21"/>
    <p:sldId id="294" r:id="rId22"/>
    <p:sldId id="271" r:id="rId23"/>
    <p:sldId id="310" r:id="rId24"/>
    <p:sldId id="320" r:id="rId25"/>
    <p:sldId id="268" r:id="rId26"/>
    <p:sldId id="270" r:id="rId27"/>
    <p:sldId id="291" r:id="rId28"/>
    <p:sldId id="272" r:id="rId29"/>
    <p:sldId id="321" r:id="rId30"/>
    <p:sldId id="322" r:id="rId31"/>
    <p:sldId id="323" r:id="rId32"/>
    <p:sldId id="324" r:id="rId33"/>
    <p:sldId id="275" r:id="rId34"/>
    <p:sldId id="28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BD9EC-C60C-4648-8C73-49E6615B4E5A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1997-1A19-4ACB-8EA1-769441294D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21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1997-1A19-4ACB-8EA1-769441294D2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60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1997-1A19-4ACB-8EA1-769441294D26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1997-1A19-4ACB-8EA1-769441294D2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22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1997-1A19-4ACB-8EA1-769441294D26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76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1997-1A19-4ACB-8EA1-769441294D26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60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DE1CB0-E8BC-4EDB-95A2-D6D7E345077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E148F7-F1CB-4590-84A2-F421111AF0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ARCJ-r&#233;gionale%20des%20cit&#233;s-jardins-2020-DIAPORAMA%20(BI)%20v2.ppt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conta\OneDrive\Bureau\Budget%20prev.pdf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itesjardins-idf.fr/espace-pres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Assemblée générale ordinaire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Association régionale des cités-jardins d’Ile-de-France</a:t>
            </a:r>
          </a:p>
          <a:p>
            <a:r>
              <a:rPr lang="fr-FR" dirty="0">
                <a:solidFill>
                  <a:schemeClr val="tx1"/>
                </a:solidFill>
              </a:rPr>
              <a:t>17 février 2022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805164" cy="302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5200" cy="1143000"/>
          </a:xfrm>
        </p:spPr>
        <p:txBody>
          <a:bodyPr/>
          <a:lstStyle/>
          <a:p>
            <a:r>
              <a:rPr lang="fr-FR" dirty="0"/>
              <a:t>Communication : </a:t>
            </a:r>
            <a:br>
              <a:rPr lang="fr-FR" dirty="0"/>
            </a:br>
            <a:r>
              <a:rPr lang="fr-FR" dirty="0"/>
              <a:t>une augmentation continue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0749"/>
            <a:ext cx="7822046" cy="44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site internet citesjardins-idf.fr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2332856"/>
          </a:xfrm>
        </p:spPr>
        <p:txBody>
          <a:bodyPr>
            <a:normAutofit/>
          </a:bodyPr>
          <a:lstStyle/>
          <a:p>
            <a:r>
              <a:rPr lang="fr-FR" sz="1800" dirty="0"/>
              <a:t>Site bien référencé</a:t>
            </a:r>
          </a:p>
          <a:p>
            <a:r>
              <a:rPr lang="fr-FR" sz="1800" dirty="0"/>
              <a:t>Plateformes utilisées : 63,81% sur ordinateur, 35,44% sur téléphone</a:t>
            </a:r>
          </a:p>
          <a:p>
            <a:r>
              <a:rPr lang="fr-FR" sz="1800" dirty="0"/>
              <a:t>Utilisation du formulaire d’inscription à la newsletter (112 demandes d’inscription)</a:t>
            </a:r>
          </a:p>
          <a:p>
            <a:r>
              <a:rPr lang="fr-FR" sz="1800" dirty="0"/>
              <a:t>Utilisation de l’adresse « contact » : 25 sollicitations reçues ; adresse très spammée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CB96D1-6F3D-4CF7-A69A-458A0109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9" b="6184"/>
          <a:stretch/>
        </p:blipFill>
        <p:spPr>
          <a:xfrm>
            <a:off x="2458720" y="3356991"/>
            <a:ext cx="5641672" cy="31683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fr-FR" dirty="0"/>
              <a:t>Le site internet citesjardins-idf.fr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latin typeface="+mj-lt"/>
              </a:rPr>
              <a:t>De nombreuses actualités et un agenda régulièrement mis à jour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BFAC03-6B32-4CD3-8507-390CF826E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2" y="2492896"/>
            <a:ext cx="3538104" cy="3845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CC8E3D-9A52-4355-9224-E2CDA400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519" y="1977728"/>
            <a:ext cx="3660857" cy="2387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4AD60B-FF23-4E83-94C3-8CEAF4412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501532"/>
            <a:ext cx="3672408" cy="22916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683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fr-FR" dirty="0"/>
              <a:t>Mémoires de cité-jardin, siège social de l’association et lieu d’accueil du public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064896" cy="4349080"/>
          </a:xfrm>
        </p:spPr>
        <p:txBody>
          <a:bodyPr/>
          <a:lstStyle/>
          <a:p>
            <a:r>
              <a:rPr lang="fr-FR" dirty="0"/>
              <a:t>Une triple vocation</a:t>
            </a:r>
          </a:p>
          <a:p>
            <a:r>
              <a:rPr lang="fr-FR" dirty="0"/>
              <a:t>Une activité impactée par la crise sanitaire mais qui reprend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00592"/>
              </p:ext>
            </p:extLst>
          </p:nvPr>
        </p:nvGraphicFramePr>
        <p:xfrm>
          <a:off x="755577" y="2902578"/>
          <a:ext cx="7272807" cy="383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071984144"/>
                    </a:ext>
                  </a:extLst>
                </a:gridCol>
                <a:gridCol w="247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510">
                <a:tc>
                  <a:txBody>
                    <a:bodyPr/>
                    <a:lstStyle/>
                    <a:p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89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1 417 visiteurs </a:t>
                      </a:r>
                    </a:p>
                    <a:p>
                      <a:r>
                        <a:rPr lang="fr-FR" dirty="0"/>
                        <a:t>36 visites</a:t>
                      </a:r>
                    </a:p>
                    <a:p>
                      <a:r>
                        <a:rPr lang="fr-FR" dirty="0"/>
                        <a:t>10 événements</a:t>
                      </a:r>
                    </a:p>
                    <a:p>
                      <a:r>
                        <a:rPr lang="fr-FR" dirty="0"/>
                        <a:t>11 ouvrages acquis</a:t>
                      </a:r>
                    </a:p>
                    <a:p>
                      <a:r>
                        <a:rPr lang="fr-FR" dirty="0"/>
                        <a:t>1 projet « Contrat de ville » : balades aquarellistes</a:t>
                      </a:r>
                    </a:p>
                    <a:p>
                      <a:r>
                        <a:rPr lang="fr-FR" dirty="0"/>
                        <a:t>1 rucher</a:t>
                      </a:r>
                    </a:p>
                    <a:p>
                      <a:r>
                        <a:rPr lang="fr-FR" dirty="0"/>
                        <a:t>2 expositions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/>
                        <a:t>116 jours de fermeture</a:t>
                      </a:r>
                    </a:p>
                    <a:p>
                      <a:r>
                        <a:rPr lang="fr-FR" dirty="0"/>
                        <a:t>667 visiteurs</a:t>
                      </a:r>
                    </a:p>
                    <a:p>
                      <a:r>
                        <a:rPr lang="fr-FR" dirty="0"/>
                        <a:t>11 visites</a:t>
                      </a:r>
                    </a:p>
                    <a:p>
                      <a:r>
                        <a:rPr lang="fr-FR" dirty="0"/>
                        <a:t>14</a:t>
                      </a:r>
                      <a:r>
                        <a:rPr lang="fr-FR" baseline="0" dirty="0"/>
                        <a:t>  événements</a:t>
                      </a:r>
                    </a:p>
                    <a:p>
                      <a:r>
                        <a:rPr lang="fr-FR" dirty="0"/>
                        <a:t>3 ouvrages</a:t>
                      </a:r>
                      <a:r>
                        <a:rPr lang="fr-FR" baseline="0" dirty="0"/>
                        <a:t> acquis</a:t>
                      </a:r>
                    </a:p>
                    <a:p>
                      <a:r>
                        <a:rPr lang="fr-FR" baseline="0" dirty="0"/>
                        <a:t>1 projet « Contrat de ville » : nature en ville</a:t>
                      </a:r>
                    </a:p>
                    <a:p>
                      <a:r>
                        <a:rPr lang="fr-FR" baseline="0" dirty="0"/>
                        <a:t>1 rucher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/>
                        <a:t>19 jours de fermeture</a:t>
                      </a:r>
                    </a:p>
                    <a:p>
                      <a:r>
                        <a:rPr lang="fr-FR" dirty="0"/>
                        <a:t>874 visiteurs</a:t>
                      </a:r>
                    </a:p>
                    <a:p>
                      <a:r>
                        <a:rPr lang="fr-FR" dirty="0"/>
                        <a:t>24 visites</a:t>
                      </a:r>
                    </a:p>
                    <a:p>
                      <a:r>
                        <a:rPr lang="fr-FR" baseline="0" dirty="0"/>
                        <a:t>événements</a:t>
                      </a:r>
                    </a:p>
                    <a:p>
                      <a:r>
                        <a:rPr lang="fr-FR" dirty="0"/>
                        <a:t>11 ouvrages</a:t>
                      </a:r>
                      <a:r>
                        <a:rPr lang="fr-FR" baseline="0" dirty="0"/>
                        <a:t> acquis</a:t>
                      </a:r>
                    </a:p>
                    <a:p>
                      <a:r>
                        <a:rPr lang="fr-FR" baseline="0" dirty="0"/>
                        <a:t>1 projet « Contrat de ville » : nature en ville</a:t>
                      </a:r>
                    </a:p>
                    <a:p>
                      <a:r>
                        <a:rPr lang="fr-FR" baseline="0" dirty="0"/>
                        <a:t>1 rucher</a:t>
                      </a:r>
                    </a:p>
                    <a:p>
                      <a:r>
                        <a:rPr lang="fr-FR" baseline="0" dirty="0"/>
                        <a:t>1 exposition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MEMOIRES DE CITE-JARDIN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Des visites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D1ED8A-9460-4555-A7AF-82D7359BF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293"/>
            <a:ext cx="5869414" cy="58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MEMOIRES DE CITE-JARDIN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Des animations régulières au rucher pédagogique en cœur d’îlot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7818" y="4437256"/>
            <a:ext cx="3001171" cy="22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 bwMode="auto">
          <a:xfrm>
            <a:off x="3203848" y="4437257"/>
            <a:ext cx="2988741" cy="22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mcj\Documents\mcj\Documents\ASSO REGIONALE CJS IDF\STAINS\2019\Rucher\PHOTOS\Ateliers adultes 30072019\IMG_20190730_18410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 bwMode="auto">
          <a:xfrm>
            <a:off x="107504" y="116632"/>
            <a:ext cx="336037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 bwMode="auto">
          <a:xfrm>
            <a:off x="551564" y="2198992"/>
            <a:ext cx="3001172" cy="22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106278465_661533351240242_2093471335830337752_n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891" y="303854"/>
            <a:ext cx="2646293" cy="21170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9AE0D2-7C0F-4411-A18D-2904F8FFEE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3" y="2564904"/>
            <a:ext cx="2337419" cy="17539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ABAF01-3232-4E21-9E9E-1BA604CC37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77" y="4437256"/>
            <a:ext cx="1568320" cy="22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Memoires</a:t>
            </a:r>
            <a:r>
              <a:rPr lang="fr-FR" dirty="0"/>
              <a:t> de </a:t>
            </a:r>
            <a:r>
              <a:rPr lang="fr-FR" dirty="0" err="1"/>
              <a:t>cite-jardin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Un projet Contrat de ville : « nature en ville »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2383" y="2475552"/>
            <a:ext cx="2999457" cy="224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mcj\Documents\mcj\Documents\ASSO REGIONALE CJS IDF\STAINS\2019\CDV 2019\Expo\Photo julien ernst\ERN_14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4077072"/>
            <a:ext cx="3168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cj\Documents\mcj\Documents\ASSO REGIONALE CJS IDF\STAINS\2019\CDV 2019\Photos\Balade aquarelliste 2019 Maroc\Balade aquarelliste Maroc  24102019 ©ARCJ Milena Crespo (27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504" y="533299"/>
            <a:ext cx="2468324" cy="18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27784" y="548680"/>
            <a:ext cx="2452481" cy="18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IMG_20200720_104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204864"/>
            <a:ext cx="2832315" cy="2124236"/>
          </a:xfrm>
          <a:prstGeom prst="rect">
            <a:avLst/>
          </a:prstGeom>
        </p:spPr>
      </p:pic>
      <p:pic>
        <p:nvPicPr>
          <p:cNvPr id="10" name="Image 9" descr="IMG_20200715_1608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0240" y="4437112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Memoires</a:t>
            </a:r>
            <a:r>
              <a:rPr lang="fr-FR" dirty="0"/>
              <a:t> de </a:t>
            </a:r>
            <a:r>
              <a:rPr lang="fr-FR" dirty="0" err="1"/>
              <a:t>cite-jardin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Des événements dans le quartier et dans la ville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Forum des association, Plaine Delaune</a:t>
            </a:r>
          </a:p>
          <a:p>
            <a:r>
              <a:rPr lang="fr-FR" dirty="0"/>
              <a:t>Barbecue du comité des mamans de la cité-jardin</a:t>
            </a:r>
          </a:p>
          <a:p>
            <a:r>
              <a:rPr lang="fr-FR" dirty="0"/>
              <a:t>Fête du développement durable et des jardins</a:t>
            </a:r>
          </a:p>
          <a:p>
            <a:r>
              <a:rPr lang="fr-FR" dirty="0"/>
              <a:t>Foire des savoir-faire de Stains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157" y="188640"/>
            <a:ext cx="3240121" cy="243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98579" y="2204864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8A6931-BFF3-4F0F-ACE5-E736BD7C5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5" y="4365104"/>
            <a:ext cx="3132285" cy="23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EVENEMENTS EN 2022</a:t>
            </a:r>
          </a:p>
        </p:txBody>
      </p:sp>
    </p:spTree>
    <p:extLst>
      <p:ext uri="{BB962C8B-B14F-4D97-AF65-F5344CB8AC3E}">
        <p14:creationId xmlns:p14="http://schemas.microsoft.com/office/powerpoint/2010/main" val="311653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9144000" cy="1570186"/>
          </a:xfrm>
        </p:spPr>
        <p:txBody>
          <a:bodyPr>
            <a:noAutofit/>
          </a:bodyPr>
          <a:lstStyle/>
          <a:p>
            <a:r>
              <a:rPr lang="fr-FR" sz="4000" dirty="0" err="1"/>
              <a:t>Evénéments</a:t>
            </a:r>
            <a:r>
              <a:rPr lang="fr-FR" sz="4000" dirty="0"/>
              <a:t> marquants en 2021</a:t>
            </a:r>
          </a:p>
        </p:txBody>
      </p:sp>
      <p:pic>
        <p:nvPicPr>
          <p:cNvPr id="10" name="Picture 4" descr="afis-vatra-lumino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517" y="1556792"/>
            <a:ext cx="2599571" cy="36748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179513" y="544522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dirty="0"/>
              <a:t> Le Printemps des cités-jardins, 11</a:t>
            </a:r>
            <a:r>
              <a:rPr lang="fr-FR" sz="1200" baseline="30000" dirty="0"/>
              <a:t>ème</a:t>
            </a:r>
            <a:r>
              <a:rPr lang="fr-FR" sz="1200" dirty="0"/>
              <a:t> édition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/>
              <a:t> Inauguration de la plaque « Patrimoine d’intérêt régional » à Champigny-sur-Marne</a:t>
            </a:r>
            <a:endParaRPr lang="fr-FR" sz="1200" i="1" dirty="0"/>
          </a:p>
          <a:p>
            <a:pPr>
              <a:buFont typeface="Arial" pitchFamily="34" charset="0"/>
              <a:buChar char="•"/>
            </a:pPr>
            <a:r>
              <a:rPr lang="fr-FR" sz="1200" dirty="0"/>
              <a:t> Vernissage de l’exposition </a:t>
            </a:r>
            <a:r>
              <a:rPr lang="fr-FR" sz="1200" i="1" dirty="0"/>
              <a:t>Les cités-jardins d’Ile-de-France, une certaine idée du bonheur </a:t>
            </a:r>
            <a:r>
              <a:rPr lang="fr-FR" sz="1200" dirty="0"/>
              <a:t>à la P’tite Criée, Pré </a:t>
            </a:r>
            <a:r>
              <a:rPr lang="fr-FR" sz="1200" dirty="0" err="1"/>
              <a:t>Saint-Gervais</a:t>
            </a:r>
            <a:endParaRPr lang="fr-FR" sz="1200" dirty="0"/>
          </a:p>
          <a:p>
            <a:pPr>
              <a:buFont typeface="Arial" pitchFamily="34" charset="0"/>
              <a:buChar char="•"/>
            </a:pPr>
            <a:r>
              <a:rPr lang="fr-FR" sz="1200" dirty="0"/>
              <a:t> Participation à la table-ronde Du côté d’’Orgemont (Ville d’Argenteuil)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1E4A9A-579A-4A95-BC64-3EC116B25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3" y="1584176"/>
            <a:ext cx="2525670" cy="37890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8BDE75-C022-49F9-8E3E-312280AF8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03" y="1468388"/>
            <a:ext cx="3372848" cy="25296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7CAF76-5B10-4CBE-9D27-568484CF6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057223"/>
            <a:ext cx="3372848" cy="2529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429000"/>
            <a:ext cx="4896544" cy="1362075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  </a:t>
            </a:r>
            <a:r>
              <a:rPr lang="fr-FR" dirty="0" err="1">
                <a:solidFill>
                  <a:schemeClr val="tx1"/>
                </a:solidFill>
              </a:rPr>
              <a:t>Azzédine</a:t>
            </a:r>
            <a:r>
              <a:rPr lang="fr-FR" dirty="0">
                <a:solidFill>
                  <a:schemeClr val="tx1"/>
                </a:solidFill>
              </a:rPr>
              <a:t> TAIBI, Président</a:t>
            </a:r>
          </a:p>
          <a:p>
            <a:r>
              <a:rPr lang="fr-FR" dirty="0">
                <a:solidFill>
                  <a:schemeClr val="tx1"/>
                </a:solidFill>
              </a:rPr>
              <a:t>Et Henrique RIBEIRO, Vice-Président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1143000"/>
          </a:xfrm>
        </p:spPr>
        <p:txBody>
          <a:bodyPr>
            <a:noAutofit/>
          </a:bodyPr>
          <a:lstStyle/>
          <a:p>
            <a:r>
              <a:rPr lang="fr-FR" sz="4000" dirty="0"/>
              <a:t>Printemps des cités-jardins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1" y="1245929"/>
            <a:ext cx="2091077" cy="1713027"/>
          </a:xfrm>
        </p:spPr>
        <p:txBody>
          <a:bodyPr>
            <a:normAutofit/>
          </a:bodyPr>
          <a:lstStyle/>
          <a:p>
            <a:r>
              <a:rPr lang="fr-FR" sz="2000" dirty="0"/>
              <a:t>1 identité</a:t>
            </a:r>
          </a:p>
          <a:p>
            <a:r>
              <a:rPr lang="fr-FR" sz="2000" dirty="0"/>
              <a:t>3 weekends</a:t>
            </a:r>
          </a:p>
          <a:p>
            <a:r>
              <a:rPr lang="fr-FR" sz="2000" dirty="0"/>
              <a:t>106 visiteurs</a:t>
            </a:r>
          </a:p>
          <a:p>
            <a:r>
              <a:rPr lang="fr-FR" sz="2000" dirty="0"/>
              <a:t>29 initiatives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FA7C1C-A310-4A89-88B8-88D52635F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04" y="4473634"/>
            <a:ext cx="2276872" cy="227687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53BD981-AF9C-4F60-8436-F2BE61907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07" y="1293017"/>
            <a:ext cx="3035829" cy="22768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CEB109B-6384-4E0B-B249-1A466A546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653136"/>
            <a:ext cx="2915816" cy="21868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E576CB-4F4D-432F-91D1-F0985F539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3" y="3003412"/>
            <a:ext cx="2699792" cy="20248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DA4688F-44D4-4778-8305-D59F16CFD8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200" y="1332813"/>
            <a:ext cx="3019161" cy="226437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D12DA1-D44E-48A3-8CBD-0FB88900C5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59199" y="4317057"/>
            <a:ext cx="2852936" cy="213970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4C0D64-AC76-41FF-9FA2-C2C1AB9FA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240" y="3294173"/>
            <a:ext cx="3060088" cy="22950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24936" cy="1143000"/>
          </a:xfrm>
        </p:spPr>
        <p:txBody>
          <a:bodyPr/>
          <a:lstStyle/>
          <a:p>
            <a:r>
              <a:rPr lang="fr-FR" dirty="0"/>
              <a:t>ORGANISATION DU COLLOQUE « DES CITES-JARDINS POUR LE XXI° SIECLE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C15B66-71E3-4064-BB93-EB563ADC5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464" y="4221088"/>
            <a:ext cx="4572000" cy="257175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FAED150-FE0E-4F1F-BA45-5BF7A25BAA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147536"/>
            <a:ext cx="7467600" cy="4873752"/>
          </a:xfrm>
        </p:spPr>
        <p:txBody>
          <a:bodyPr/>
          <a:lstStyle/>
          <a:p>
            <a:r>
              <a:rPr lang="fr-FR" dirty="0" err="1"/>
              <a:t>Evénément</a:t>
            </a:r>
            <a:r>
              <a:rPr lang="fr-FR" dirty="0"/>
              <a:t> prévu les 23 et2 4 juin 2022 au Théâtre Jean Vilar de Suresnes, reporté en juin 2022</a:t>
            </a:r>
          </a:p>
          <a:p>
            <a:r>
              <a:rPr lang="fr-FR" dirty="0"/>
              <a:t>Un comité d’organisation et un comité scientifique</a:t>
            </a:r>
          </a:p>
          <a:p>
            <a:r>
              <a:rPr lang="fr-FR" dirty="0"/>
              <a:t>Plus de 50 auteurs</a:t>
            </a:r>
          </a:p>
          <a:p>
            <a:r>
              <a:rPr lang="fr-FR" dirty="0"/>
              <a:t>4 items :</a:t>
            </a:r>
          </a:p>
          <a:p>
            <a:pPr lvl="1"/>
            <a:r>
              <a:rPr lang="fr-FR" dirty="0"/>
              <a:t>Valorisation</a:t>
            </a:r>
          </a:p>
          <a:p>
            <a:pPr lvl="1"/>
            <a:r>
              <a:rPr lang="fr-FR" dirty="0"/>
              <a:t>Préservation</a:t>
            </a:r>
          </a:p>
          <a:p>
            <a:pPr lvl="1"/>
            <a:r>
              <a:rPr lang="fr-FR" dirty="0"/>
              <a:t>Habiter et vivre</a:t>
            </a:r>
          </a:p>
          <a:p>
            <a:pPr lvl="1"/>
            <a:r>
              <a:rPr lang="fr-FR" dirty="0"/>
              <a:t>Villes-jardins de demain 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3284984"/>
            <a:ext cx="7772400" cy="1362075"/>
          </a:xfrm>
        </p:spPr>
        <p:txBody>
          <a:bodyPr/>
          <a:lstStyle/>
          <a:p>
            <a:r>
              <a:rPr lang="fr-FR" dirty="0"/>
              <a:t>PLAN D’ACTIONS 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grands axes de travail pour 2022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Vie de l’association</a:t>
            </a:r>
          </a:p>
          <a:p>
            <a:r>
              <a:rPr lang="fr-FR" dirty="0"/>
              <a:t>Accroître la valorisation des cités-jardins</a:t>
            </a:r>
          </a:p>
          <a:p>
            <a:r>
              <a:rPr lang="fr-FR" dirty="0"/>
              <a:t>Sensibiliser le jeune public</a:t>
            </a:r>
          </a:p>
          <a:p>
            <a:r>
              <a:rPr lang="fr-FR" dirty="0"/>
              <a:t>Développer la dimension scientifique et la recherche</a:t>
            </a:r>
          </a:p>
          <a:p>
            <a:r>
              <a:rPr lang="fr-FR" dirty="0"/>
              <a:t>Travailler davantage en direction des habitants</a:t>
            </a:r>
          </a:p>
          <a:p>
            <a:r>
              <a:rPr lang="fr-FR" dirty="0"/>
              <a:t>Renforcer les relations avec les adhérents et les partenaires</a:t>
            </a:r>
          </a:p>
          <a:p>
            <a:r>
              <a:rPr lang="fr-FR" dirty="0"/>
              <a:t>Poursuivre le travail autour de la communication</a:t>
            </a:r>
          </a:p>
          <a:p>
            <a:r>
              <a:rPr lang="fr-FR" dirty="0"/>
              <a:t>Poursuivre les actions locales</a:t>
            </a:r>
          </a:p>
        </p:txBody>
      </p:sp>
    </p:spTree>
    <p:extLst>
      <p:ext uri="{BB962C8B-B14F-4D97-AF65-F5344CB8AC3E}">
        <p14:creationId xmlns:p14="http://schemas.microsoft.com/office/powerpoint/2010/main" val="112020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7D1389-3AEA-42CD-8F23-9ED62D83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172400" cy="45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8192" y="3075037"/>
            <a:ext cx="7772400" cy="1362075"/>
          </a:xfrm>
        </p:spPr>
        <p:txBody>
          <a:bodyPr/>
          <a:lstStyle/>
          <a:p>
            <a:r>
              <a:rPr lang="fr-FR" dirty="0"/>
              <a:t>PRESENTATION DU RAPPORT FINANCIER 2021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 Christophe LIEVIN, trésorier</a:t>
            </a:r>
          </a:p>
          <a:p>
            <a:r>
              <a:rPr lang="fr-FR" dirty="0">
                <a:solidFill>
                  <a:schemeClr val="tx1"/>
                </a:solidFill>
                <a:hlinkClick r:id="rId2" action="ppaction://hlinkpres?slideindex=1&amp;slidetitle="/>
              </a:rPr>
              <a:t>ARCJ-régionale des cités-jardins-2020-DIAPORAMA (BI) v2.ppt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3140968"/>
            <a:ext cx="7020272" cy="1362075"/>
          </a:xfrm>
        </p:spPr>
        <p:txBody>
          <a:bodyPr/>
          <a:lstStyle/>
          <a:p>
            <a:r>
              <a:rPr lang="fr-FR" dirty="0"/>
              <a:t>MONTANT DES COTISATIONS 2022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Approbation et vote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1143000"/>
          </a:xfrm>
        </p:spPr>
        <p:txBody>
          <a:bodyPr>
            <a:normAutofit/>
          </a:bodyPr>
          <a:lstStyle/>
          <a:p>
            <a:r>
              <a:rPr lang="fr-FR" dirty="0"/>
              <a:t>Proposition montants des cotisations 2022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96944" cy="525780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Collège n°1 (collectivités-bailleurs)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5 000 € pour les conseils départementaux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3 000 € pour les bailleurs sociaux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3000 € pour </a:t>
            </a:r>
            <a:r>
              <a:rPr lang="fr-FR"/>
              <a:t>les intercommunalités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2 000 € pour les villes de plus de 40 000 habitants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1 500 € pour les villes entre 20 et 40 000 habitants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1 000 € pour les villes de moins de 20 000 habitants</a:t>
            </a:r>
          </a:p>
          <a:p>
            <a:pPr>
              <a:buNone/>
            </a:pPr>
            <a:endParaRPr lang="fr-FR" dirty="0"/>
          </a:p>
          <a:p>
            <a:pPr>
              <a:buFont typeface="Courier New" pitchFamily="49" charset="0"/>
              <a:buChar char="o"/>
            </a:pPr>
            <a:r>
              <a:rPr lang="fr-FR" b="1" dirty="0"/>
              <a:t>Collège n°2 (associations, fondations, établissements d’enseignement supérieur)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150 € pour les associations, fondations, établissements d’enseignement supérieur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30 € pour les associations d’habitants ou artistiques</a:t>
            </a:r>
          </a:p>
          <a:p>
            <a:pPr>
              <a:buNone/>
            </a:pPr>
            <a:endParaRPr lang="fr-FR" dirty="0"/>
          </a:p>
          <a:p>
            <a:pPr>
              <a:buFont typeface="Courier New" pitchFamily="49" charset="0"/>
              <a:buChar char="o"/>
            </a:pPr>
            <a:r>
              <a:rPr lang="fr-FR" b="1" dirty="0"/>
              <a:t>Collège n°3 (personnes physiques)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20 € pour les adhérents membres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50 € pour les adhérents bienfaiteurs</a:t>
            </a:r>
          </a:p>
          <a:p>
            <a:pPr>
              <a:buNone/>
            </a:pPr>
            <a:endParaRPr lang="fr-FR" dirty="0"/>
          </a:p>
          <a:p>
            <a:pPr>
              <a:buFont typeface="Courier New" pitchFamily="49" charset="0"/>
              <a:buChar char="o"/>
            </a:pPr>
            <a:r>
              <a:rPr lang="fr-FR" b="1" dirty="0"/>
              <a:t>Cotisations spécifiques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Plaine Commune : 16 300 €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Stains : 6 300 €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363069"/>
            <a:ext cx="6768752" cy="1362075"/>
          </a:xfrm>
        </p:spPr>
        <p:txBody>
          <a:bodyPr/>
          <a:lstStyle/>
          <a:p>
            <a:r>
              <a:rPr lang="fr-FR" dirty="0"/>
              <a:t>PRESENTATION DU BUDGET 2022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 Christophe LIEVIN, trésorier</a:t>
            </a:r>
          </a:p>
          <a:p>
            <a:r>
              <a:rPr lang="en-US" dirty="0">
                <a:solidFill>
                  <a:schemeClr val="tx1"/>
                </a:solidFill>
                <a:hlinkClick r:id="rId2" action="ppaction://hlinkfile"/>
              </a:rPr>
              <a:t>C:\Users\conta\OneDrive\Bureau\Budget prev.pdf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363069"/>
            <a:ext cx="6768752" cy="1362075"/>
          </a:xfrm>
        </p:spPr>
        <p:txBody>
          <a:bodyPr/>
          <a:lstStyle/>
          <a:p>
            <a:r>
              <a:rPr lang="fr-FR" dirty="0"/>
              <a:t>ELECTIONS DU CONSEIL D’ADMINISTRATION 2022-2024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A06C9-7AC1-4AFD-8768-1C6828BF8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93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501008"/>
            <a:ext cx="6696744" cy="1296144"/>
          </a:xfrm>
        </p:spPr>
        <p:txBody>
          <a:bodyPr/>
          <a:lstStyle/>
          <a:p>
            <a:r>
              <a:rPr lang="fr-FR" dirty="0"/>
              <a:t>Présentation du </a:t>
            </a:r>
            <a:br>
              <a:rPr lang="fr-FR" dirty="0"/>
            </a:br>
            <a:r>
              <a:rPr lang="fr-FR" dirty="0"/>
              <a:t>rapport moral 2021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  </a:t>
            </a:r>
            <a:r>
              <a:rPr lang="fr-FR" dirty="0" err="1">
                <a:solidFill>
                  <a:schemeClr val="tx1"/>
                </a:solidFill>
              </a:rPr>
              <a:t>Azzédine</a:t>
            </a:r>
            <a:r>
              <a:rPr lang="fr-FR" dirty="0">
                <a:solidFill>
                  <a:schemeClr val="tx1"/>
                </a:solidFill>
              </a:rPr>
              <a:t> TAIBI, Président</a:t>
            </a:r>
          </a:p>
          <a:p>
            <a:r>
              <a:rPr lang="fr-FR" dirty="0">
                <a:solidFill>
                  <a:schemeClr val="tx1"/>
                </a:solidFill>
              </a:rPr>
              <a:t>Et Milena CRESPO, Animatrice-coordinatrice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1143000"/>
          </a:xfrm>
        </p:spPr>
        <p:txBody>
          <a:bodyPr>
            <a:normAutofit/>
          </a:bodyPr>
          <a:lstStyle/>
          <a:p>
            <a:r>
              <a:rPr lang="fr-FR" dirty="0"/>
              <a:t>COLLEGE N.1 (Collectivités – bailleurs)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339552"/>
            <a:ext cx="849694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500" b="1" dirty="0">
                <a:sym typeface="Wingdings" panose="05000000000000000000" pitchFamily="2" charset="2"/>
              </a:rPr>
              <a:t> </a:t>
            </a:r>
            <a:r>
              <a:rPr lang="fr-FR" sz="1500" b="1" dirty="0"/>
              <a:t>Membres de droit : 8 membres minimum</a:t>
            </a:r>
          </a:p>
          <a:p>
            <a:r>
              <a:rPr lang="fr-FR" sz="1500" b="1" dirty="0"/>
              <a:t>Administrateurs souhaitant renouveler leur mandat</a:t>
            </a:r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Courier New" pitchFamily="49" charset="0"/>
              <a:buChar char="o"/>
            </a:pPr>
            <a:endParaRPr lang="fr-FR" sz="1500" b="1" dirty="0"/>
          </a:p>
          <a:p>
            <a:pPr>
              <a:buFont typeface="Courier New" pitchFamily="49" charset="0"/>
              <a:buChar char="o"/>
            </a:pPr>
            <a:endParaRPr lang="fr-FR" sz="1500" b="1" dirty="0"/>
          </a:p>
          <a:p>
            <a:pPr>
              <a:buFont typeface="Courier New" pitchFamily="49" charset="0"/>
              <a:buChar char="o"/>
            </a:pPr>
            <a:endParaRPr lang="fr-FR" sz="1500" b="1" dirty="0"/>
          </a:p>
          <a:p>
            <a:pPr>
              <a:buFont typeface="Courier New" pitchFamily="49" charset="0"/>
              <a:buChar char="o"/>
            </a:pPr>
            <a:endParaRPr lang="fr-FR" sz="1500" b="1" dirty="0"/>
          </a:p>
          <a:p>
            <a:pPr>
              <a:buFont typeface="Courier New" pitchFamily="49" charset="0"/>
              <a:buChar char="o"/>
            </a:pPr>
            <a:r>
              <a:rPr lang="fr-FR" sz="1500" b="1" dirty="0"/>
              <a:t>Nouveaux représentants de personnes morales présente précédemment au Conseil d’administration</a:t>
            </a:r>
          </a:p>
          <a:p>
            <a:pPr>
              <a:buFont typeface="Courier New" pitchFamily="49" charset="0"/>
              <a:buChar char="o"/>
            </a:pPr>
            <a:endParaRPr lang="fr-FR" sz="1500" b="1" dirty="0"/>
          </a:p>
          <a:p>
            <a:pPr>
              <a:buFont typeface="Courier New" pitchFamily="49" charset="0"/>
              <a:buChar char="o"/>
            </a:pPr>
            <a:endParaRPr lang="fr-FR" sz="1500" b="1" dirty="0"/>
          </a:p>
          <a:p>
            <a:pPr>
              <a:buFont typeface="Courier New" pitchFamily="49" charset="0"/>
              <a:buChar char="o"/>
            </a:pPr>
            <a:r>
              <a:rPr lang="fr-FR" sz="1500" b="1" dirty="0"/>
              <a:t>Nouvelles candidatures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F7377A0-D2EE-4E52-A9B5-54F5D3DA7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24636"/>
              </p:ext>
            </p:extLst>
          </p:nvPr>
        </p:nvGraphicFramePr>
        <p:xfrm>
          <a:off x="755576" y="1946832"/>
          <a:ext cx="6984775" cy="1355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798">
                  <a:extLst>
                    <a:ext uri="{9D8B030D-6E8A-4147-A177-3AD203B41FA5}">
                      <a16:colId xmlns:a16="http://schemas.microsoft.com/office/drawing/2014/main" val="1112839275"/>
                    </a:ext>
                  </a:extLst>
                </a:gridCol>
                <a:gridCol w="2730125">
                  <a:extLst>
                    <a:ext uri="{9D8B030D-6E8A-4147-A177-3AD203B41FA5}">
                      <a16:colId xmlns:a16="http://schemas.microsoft.com/office/drawing/2014/main" val="917408308"/>
                    </a:ext>
                  </a:extLst>
                </a:gridCol>
                <a:gridCol w="2066852">
                  <a:extLst>
                    <a:ext uri="{9D8B030D-6E8A-4147-A177-3AD203B41FA5}">
                      <a16:colId xmlns:a16="http://schemas.microsoft.com/office/drawing/2014/main" val="1353258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Prénom, Nom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Fonction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Personne morale représentée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70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Catherine BELUZE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Directrice territoriale adjointe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Valophis Habitat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110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Henrique RIBEIRO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Conseiller municipal délégué au jumelage et au tourisme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Ville de Champigny-sur-Marne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161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Marian SYPNIEWSKI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Chef du service Réhabilitation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Seine-Saint-Denis habitat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640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Azzedine TAIBI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Maire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Ville de Stains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792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Damien VANOVERSCHELDE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Directeur général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Hauts-de-Seine Habitat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60149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B36CDF7-28A6-4EF7-AE81-A6B2DD218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30944"/>
              </p:ext>
            </p:extLst>
          </p:nvPr>
        </p:nvGraphicFramePr>
        <p:xfrm>
          <a:off x="751931" y="5142300"/>
          <a:ext cx="6984775" cy="93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798">
                  <a:extLst>
                    <a:ext uri="{9D8B030D-6E8A-4147-A177-3AD203B41FA5}">
                      <a16:colId xmlns:a16="http://schemas.microsoft.com/office/drawing/2014/main" val="3437026438"/>
                    </a:ext>
                  </a:extLst>
                </a:gridCol>
                <a:gridCol w="2730125">
                  <a:extLst>
                    <a:ext uri="{9D8B030D-6E8A-4147-A177-3AD203B41FA5}">
                      <a16:colId xmlns:a16="http://schemas.microsoft.com/office/drawing/2014/main" val="1688699063"/>
                    </a:ext>
                  </a:extLst>
                </a:gridCol>
                <a:gridCol w="2066852">
                  <a:extLst>
                    <a:ext uri="{9D8B030D-6E8A-4147-A177-3AD203B41FA5}">
                      <a16:colId xmlns:a16="http://schemas.microsoft.com/office/drawing/2014/main" val="3679090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Anne BERNARD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Conseillère municipale déléguée Communication - Valorisation du patrimoine communal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  <a:latin typeface="+mn-lt"/>
                        </a:rPr>
                        <a:t>Ville de Livry-Gargan</a:t>
                      </a:r>
                      <a:endParaRPr lang="fr-F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629088"/>
                  </a:ext>
                </a:extLst>
              </a:tr>
              <a:tr h="82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Valérie BETHOUART-DOLIQUE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Conseillère municipale en charge du patrimoine et des métiers d’art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Ville de Suresnes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634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Chantal JUGLARD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Adjointe au maire Patrimoine et Culture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Ville d’Argenteuil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73941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A690D8C-992D-4021-A408-8DB3837FF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59453"/>
              </p:ext>
            </p:extLst>
          </p:nvPr>
        </p:nvGraphicFramePr>
        <p:xfrm>
          <a:off x="755577" y="6135645"/>
          <a:ext cx="6984775" cy="3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798">
                  <a:extLst>
                    <a:ext uri="{9D8B030D-6E8A-4147-A177-3AD203B41FA5}">
                      <a16:colId xmlns:a16="http://schemas.microsoft.com/office/drawing/2014/main" val="1370912477"/>
                    </a:ext>
                  </a:extLst>
                </a:gridCol>
                <a:gridCol w="2730125">
                  <a:extLst>
                    <a:ext uri="{9D8B030D-6E8A-4147-A177-3AD203B41FA5}">
                      <a16:colId xmlns:a16="http://schemas.microsoft.com/office/drawing/2014/main" val="824428789"/>
                    </a:ext>
                  </a:extLst>
                </a:gridCol>
                <a:gridCol w="2066852">
                  <a:extLst>
                    <a:ext uri="{9D8B030D-6E8A-4147-A177-3AD203B41FA5}">
                      <a16:colId xmlns:a16="http://schemas.microsoft.com/office/drawing/2014/main" val="1247210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Marc ROBINET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Adjoint eu maire, Culture, mémoires et patrimoine historique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Ville du Pré Saint-Gervais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45357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E60C8C4-14BC-4A2D-AE37-C2BE53B47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06318"/>
              </p:ext>
            </p:extLst>
          </p:nvPr>
        </p:nvGraphicFramePr>
        <p:xfrm>
          <a:off x="751931" y="3993686"/>
          <a:ext cx="6984775" cy="3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798">
                  <a:extLst>
                    <a:ext uri="{9D8B030D-6E8A-4147-A177-3AD203B41FA5}">
                      <a16:colId xmlns:a16="http://schemas.microsoft.com/office/drawing/2014/main" val="1929937894"/>
                    </a:ext>
                  </a:extLst>
                </a:gridCol>
                <a:gridCol w="2730125">
                  <a:extLst>
                    <a:ext uri="{9D8B030D-6E8A-4147-A177-3AD203B41FA5}">
                      <a16:colId xmlns:a16="http://schemas.microsoft.com/office/drawing/2014/main" val="122795886"/>
                    </a:ext>
                  </a:extLst>
                </a:gridCol>
                <a:gridCol w="2066852">
                  <a:extLst>
                    <a:ext uri="{9D8B030D-6E8A-4147-A177-3AD203B41FA5}">
                      <a16:colId xmlns:a16="http://schemas.microsoft.com/office/drawing/2014/main" val="4007710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Florence LAROCHE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Vice-Présidente chargée de l’Habitat durable et de la politique de la ville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Conseil départemental de la Seine-Saint-Denis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441536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561565E-FC7A-4CA2-8966-2B5CD9C3B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19478"/>
              </p:ext>
            </p:extLst>
          </p:nvPr>
        </p:nvGraphicFramePr>
        <p:xfrm>
          <a:off x="751931" y="4369619"/>
          <a:ext cx="6984775" cy="154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798">
                  <a:extLst>
                    <a:ext uri="{9D8B030D-6E8A-4147-A177-3AD203B41FA5}">
                      <a16:colId xmlns:a16="http://schemas.microsoft.com/office/drawing/2014/main" val="2330959591"/>
                    </a:ext>
                  </a:extLst>
                </a:gridCol>
                <a:gridCol w="2730125">
                  <a:extLst>
                    <a:ext uri="{9D8B030D-6E8A-4147-A177-3AD203B41FA5}">
                      <a16:colId xmlns:a16="http://schemas.microsoft.com/office/drawing/2014/main" val="3601184828"/>
                    </a:ext>
                  </a:extLst>
                </a:gridCol>
                <a:gridCol w="2066852">
                  <a:extLst>
                    <a:ext uri="{9D8B030D-6E8A-4147-A177-3AD203B41FA5}">
                      <a16:colId xmlns:a16="http://schemas.microsoft.com/office/drawing/2014/main" val="2216619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Leyla TEMEL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Vice-Présidente déléguée au tourisme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Plaine Commune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651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692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1143000"/>
          </a:xfrm>
        </p:spPr>
        <p:txBody>
          <a:bodyPr>
            <a:normAutofit/>
          </a:bodyPr>
          <a:lstStyle/>
          <a:p>
            <a:r>
              <a:rPr lang="fr-FR" dirty="0"/>
              <a:t>COLLEGE N.2 (Instituts d’enseignement supérieur et associations)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96944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ð"/>
            </a:pPr>
            <a:r>
              <a:rPr lang="fr-FR" sz="1500" b="1" dirty="0"/>
              <a:t>Membres actifs, personnes morales : entre 3 et 6 membres</a:t>
            </a:r>
          </a:p>
          <a:p>
            <a:pPr>
              <a:buFont typeface="Wingdings" panose="05000000000000000000" pitchFamily="2" charset="2"/>
              <a:buChar char="ð"/>
            </a:pPr>
            <a:endParaRPr lang="fr-FR" sz="1500" b="1" dirty="0"/>
          </a:p>
          <a:p>
            <a:r>
              <a:rPr lang="fr-FR" sz="1500" b="1" dirty="0"/>
              <a:t>Administrateurs souhaitant renouveler leur mandat</a:t>
            </a:r>
          </a:p>
          <a:p>
            <a:endParaRPr lang="fr-FR" sz="1500" b="1" dirty="0"/>
          </a:p>
          <a:p>
            <a:endParaRPr lang="fr-FR" sz="1500" b="1" dirty="0"/>
          </a:p>
          <a:p>
            <a:pPr>
              <a:buNone/>
            </a:pPr>
            <a:endParaRPr lang="fr-FR" sz="1500" dirty="0"/>
          </a:p>
          <a:p>
            <a:pPr>
              <a:buNone/>
            </a:pPr>
            <a:endParaRPr lang="fr-FR" sz="1500" dirty="0"/>
          </a:p>
          <a:p>
            <a:pPr>
              <a:buNone/>
            </a:pPr>
            <a:endParaRPr lang="fr-FR" sz="1500" dirty="0"/>
          </a:p>
          <a:p>
            <a:pPr>
              <a:buNone/>
            </a:pPr>
            <a:endParaRPr lang="fr-FR" sz="1500" dirty="0"/>
          </a:p>
          <a:p>
            <a:pPr>
              <a:buFont typeface="Courier New" pitchFamily="49" charset="0"/>
              <a:buChar char="o"/>
            </a:pPr>
            <a:r>
              <a:rPr lang="fr-FR" sz="1500" b="1" dirty="0"/>
              <a:t>Nouvelle candidature</a:t>
            </a:r>
          </a:p>
          <a:p>
            <a:pPr>
              <a:buNone/>
            </a:pPr>
            <a:endParaRPr lang="fr-FR" sz="15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9666000-21D2-4DD3-A489-963C07B29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74104"/>
              </p:ext>
            </p:extLst>
          </p:nvPr>
        </p:nvGraphicFramePr>
        <p:xfrm>
          <a:off x="611560" y="2486776"/>
          <a:ext cx="7704857" cy="151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514">
                  <a:extLst>
                    <a:ext uri="{9D8B030D-6E8A-4147-A177-3AD203B41FA5}">
                      <a16:colId xmlns:a16="http://schemas.microsoft.com/office/drawing/2014/main" val="2946343412"/>
                    </a:ext>
                  </a:extLst>
                </a:gridCol>
                <a:gridCol w="2650430">
                  <a:extLst>
                    <a:ext uri="{9D8B030D-6E8A-4147-A177-3AD203B41FA5}">
                      <a16:colId xmlns:a16="http://schemas.microsoft.com/office/drawing/2014/main" val="3988791841"/>
                    </a:ext>
                  </a:extLst>
                </a:gridCol>
                <a:gridCol w="2528913">
                  <a:extLst>
                    <a:ext uri="{9D8B030D-6E8A-4147-A177-3AD203B41FA5}">
                      <a16:colId xmlns:a16="http://schemas.microsoft.com/office/drawing/2014/main" val="3643528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Prénom, Nom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Fonction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Personne morale représentée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326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Bernadette BLANCHON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Maître de conférences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Ecole nationale supérieure de paysage Versailles-Marseille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89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Francis DUBRAC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Président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Office de tourisme Plaine Commune Grand Paris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349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Sébastien JACQUOT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Directeur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IREST Panthéon Sorbonne 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834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Olivier MEIER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Directeur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Seine-Saint-Denis Tourisme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237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Hélène SALLET-LAVOREL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Directrice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Val-de-Marne Tourisme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86478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5361E37-9F02-4D9D-8849-96E67502E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3025"/>
              </p:ext>
            </p:extLst>
          </p:nvPr>
        </p:nvGraphicFramePr>
        <p:xfrm>
          <a:off x="611559" y="4642529"/>
          <a:ext cx="7704857" cy="154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514">
                  <a:extLst>
                    <a:ext uri="{9D8B030D-6E8A-4147-A177-3AD203B41FA5}">
                      <a16:colId xmlns:a16="http://schemas.microsoft.com/office/drawing/2014/main" val="2824100807"/>
                    </a:ext>
                  </a:extLst>
                </a:gridCol>
                <a:gridCol w="2650430">
                  <a:extLst>
                    <a:ext uri="{9D8B030D-6E8A-4147-A177-3AD203B41FA5}">
                      <a16:colId xmlns:a16="http://schemas.microsoft.com/office/drawing/2014/main" val="1417570299"/>
                    </a:ext>
                  </a:extLst>
                </a:gridCol>
                <a:gridCol w="2528913">
                  <a:extLst>
                    <a:ext uri="{9D8B030D-6E8A-4147-A177-3AD203B41FA5}">
                      <a16:colId xmlns:a16="http://schemas.microsoft.com/office/drawing/2014/main" val="592904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Stéphane BETTIOL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Administrateur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AORIF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48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477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1143000"/>
          </a:xfrm>
        </p:spPr>
        <p:txBody>
          <a:bodyPr>
            <a:normAutofit/>
          </a:bodyPr>
          <a:lstStyle/>
          <a:p>
            <a:r>
              <a:rPr lang="fr-FR" dirty="0"/>
              <a:t>COLLEGE N.3 (Adhérents individuels)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96944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ð"/>
            </a:pPr>
            <a:r>
              <a:rPr lang="fr-FR" sz="1500" b="1" dirty="0"/>
              <a:t>Membres actifs, personnes physiques : entre 2 et 4 membres</a:t>
            </a:r>
          </a:p>
          <a:p>
            <a:pPr marL="0" indent="0">
              <a:buNone/>
            </a:pPr>
            <a:endParaRPr lang="fr-FR" sz="1500" b="1" dirty="0"/>
          </a:p>
          <a:p>
            <a:r>
              <a:rPr lang="fr-FR" sz="1500" b="1" dirty="0"/>
              <a:t>Administrateurs souhaitant renouveler leur mandat</a:t>
            </a:r>
          </a:p>
          <a:p>
            <a:pPr marL="0" indent="0">
              <a:buNone/>
            </a:pPr>
            <a:r>
              <a:rPr lang="fr-FR" sz="1500" b="1" dirty="0"/>
              <a:t>	</a:t>
            </a:r>
            <a:r>
              <a:rPr lang="fr-FR" sz="1500" dirty="0"/>
              <a:t>Ginette BATY-TORNIKIAN</a:t>
            </a:r>
          </a:p>
          <a:p>
            <a:pPr marL="0" indent="0">
              <a:buNone/>
            </a:pPr>
            <a:r>
              <a:rPr lang="fr-FR" sz="1500" dirty="0"/>
              <a:t>	Jean-Paul LEGLOU</a:t>
            </a:r>
          </a:p>
          <a:p>
            <a:pPr marL="0" indent="0">
              <a:buNone/>
            </a:pPr>
            <a:r>
              <a:rPr lang="fr-FR" sz="1500" dirty="0"/>
              <a:t>	Christophe LIEVIN</a:t>
            </a:r>
          </a:p>
          <a:p>
            <a:pPr>
              <a:buNone/>
            </a:pPr>
            <a:endParaRPr lang="fr-FR" sz="1500" dirty="0"/>
          </a:p>
          <a:p>
            <a:pPr>
              <a:buFont typeface="Courier New" pitchFamily="49" charset="0"/>
              <a:buChar char="o"/>
            </a:pPr>
            <a:r>
              <a:rPr lang="fr-FR" sz="1500" b="1" dirty="0"/>
              <a:t>Nouvelle candidature</a:t>
            </a:r>
          </a:p>
          <a:p>
            <a:pPr>
              <a:buNone/>
            </a:pPr>
            <a:r>
              <a:rPr lang="fr-FR" sz="1500" dirty="0"/>
              <a:t>		Pierre TOUYA</a:t>
            </a:r>
          </a:p>
        </p:txBody>
      </p:sp>
    </p:spTree>
    <p:extLst>
      <p:ext uri="{BB962C8B-B14F-4D97-AF65-F5344CB8AC3E}">
        <p14:creationId xmlns:p14="http://schemas.microsoft.com/office/powerpoint/2010/main" val="289617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3284984"/>
            <a:ext cx="6912768" cy="1362075"/>
          </a:xfrm>
        </p:spPr>
        <p:txBody>
          <a:bodyPr/>
          <a:lstStyle/>
          <a:p>
            <a:r>
              <a:rPr lang="fr-FR" dirty="0"/>
              <a:t>CLOTURE DE L’ASSEMBLÉE GÉNÉRALE ORDINAIRE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Par M. </a:t>
            </a:r>
            <a:r>
              <a:rPr lang="fr-FR" dirty="0" err="1">
                <a:solidFill>
                  <a:schemeClr val="tx1"/>
                </a:solidFill>
              </a:rPr>
              <a:t>Azzédine</a:t>
            </a:r>
            <a:r>
              <a:rPr lang="fr-FR" dirty="0">
                <a:solidFill>
                  <a:schemeClr val="tx1"/>
                </a:solidFill>
              </a:rPr>
              <a:t> TAIBI, Président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Pot de l’amitié et de départ de Milena </a:t>
            </a:r>
            <a:r>
              <a:rPr lang="fr-FR" dirty="0" err="1">
                <a:solidFill>
                  <a:schemeClr val="tx1"/>
                </a:solidFill>
              </a:rPr>
              <a:t>Crespo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507085"/>
            <a:ext cx="7128792" cy="1362075"/>
          </a:xfrm>
        </p:spPr>
        <p:txBody>
          <a:bodyPr/>
          <a:lstStyle/>
          <a:p>
            <a:r>
              <a:rPr lang="fr-FR" dirty="0"/>
              <a:t>Merci pour votre attention...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Restez pour le pot de l’amitié et de départ de Milena </a:t>
            </a:r>
            <a:r>
              <a:rPr lang="fr-FR" dirty="0" err="1">
                <a:solidFill>
                  <a:schemeClr val="tx1"/>
                </a:solidFill>
              </a:rPr>
              <a:t>Crespo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Gouvernance</a:t>
            </a:r>
          </a:p>
        </p:txBody>
      </p:sp>
      <p:sp>
        <p:nvSpPr>
          <p:cNvPr id="8" name="Ellipse 7"/>
          <p:cNvSpPr/>
          <p:nvPr/>
        </p:nvSpPr>
        <p:spPr>
          <a:xfrm>
            <a:off x="2915816" y="3645024"/>
            <a:ext cx="2808312" cy="26642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Conseil d’administration</a:t>
            </a:r>
          </a:p>
        </p:txBody>
      </p:sp>
      <p:sp>
        <p:nvSpPr>
          <p:cNvPr id="9" name="Ellipse 8"/>
          <p:cNvSpPr/>
          <p:nvPr/>
        </p:nvSpPr>
        <p:spPr>
          <a:xfrm>
            <a:off x="4211960" y="1412776"/>
            <a:ext cx="252028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Bureau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6216" y="404664"/>
            <a:ext cx="208823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Président : </a:t>
            </a:r>
            <a:r>
              <a:rPr lang="fr-F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Azzédine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TAIBI</a:t>
            </a:r>
          </a:p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Vice-Président : Henrique RIBEIRO</a:t>
            </a:r>
          </a:p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Trésorier : Christophe LIEVIN</a:t>
            </a:r>
          </a:p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 : Ginette BATY-TORNIKIAN </a:t>
            </a:r>
          </a:p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 adjoint : Sébastien JACQUOT</a:t>
            </a:r>
          </a:p>
          <a:p>
            <a:pPr algn="ctr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postes vacants :</a:t>
            </a:r>
          </a:p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vice-président et trésorier adjoint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2204864"/>
            <a:ext cx="3024336" cy="259228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Bernadette BLANCHON, Francis DUBRAC, Jean-Paul LE GLOU, </a:t>
            </a:r>
            <a:r>
              <a:rPr lang="fr-FR" sz="1600" dirty="0">
                <a:solidFill>
                  <a:schemeClr val="bg1"/>
                </a:solidFill>
              </a:rPr>
              <a:t>Olivier MEIER</a:t>
            </a:r>
            <a:r>
              <a:rPr lang="fr-FR" sz="1600" dirty="0"/>
              <a:t>, Hélène SALLET-LAVOREL, Marian SYPNIEWSKI,  Damien VANOVERSCHELDE</a:t>
            </a:r>
          </a:p>
        </p:txBody>
      </p:sp>
      <p:sp>
        <p:nvSpPr>
          <p:cNvPr id="13" name="Flèche courbée vers le bas 12"/>
          <p:cNvSpPr/>
          <p:nvPr/>
        </p:nvSpPr>
        <p:spPr>
          <a:xfrm rot="7179266" flipH="1">
            <a:off x="5739460" y="3881605"/>
            <a:ext cx="1493044" cy="720080"/>
          </a:xfrm>
          <a:prstGeom prst="curvedDownArrow">
            <a:avLst>
              <a:gd name="adj1" fmla="val 25000"/>
              <a:gd name="adj2" fmla="val 50000"/>
              <a:gd name="adj3" fmla="val 4002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Changements d’administrateurs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9552" y="1628800"/>
            <a:ext cx="76328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Vice-président Plaine Commune : </a:t>
            </a:r>
          </a:p>
          <a:p>
            <a:r>
              <a:rPr lang="fr-FR" dirty="0"/>
              <a:t>M. André JOACHIM </a:t>
            </a:r>
            <a:r>
              <a:rPr lang="fr-FR" dirty="0">
                <a:sym typeface="Wingdings"/>
              </a:rPr>
              <a:t>  </a:t>
            </a:r>
            <a:r>
              <a:rPr lang="fr-FR" b="1" dirty="0">
                <a:sym typeface="Wingdings"/>
              </a:rPr>
              <a:t>Mme </a:t>
            </a:r>
            <a:r>
              <a:rPr lang="fr-FR" b="1" dirty="0" err="1">
                <a:sym typeface="Wingdings"/>
              </a:rPr>
              <a:t>Leyla</a:t>
            </a:r>
            <a:r>
              <a:rPr lang="fr-FR" b="1" dirty="0">
                <a:sym typeface="Wingdings"/>
              </a:rPr>
              <a:t> TEMEL</a:t>
            </a:r>
          </a:p>
          <a:p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Vice-présidente Conseil départemental de la Seine-Saint-Denis :</a:t>
            </a:r>
          </a:p>
          <a:p>
            <a:r>
              <a:rPr lang="fr-FR" dirty="0">
                <a:sym typeface="Wingdings"/>
              </a:rPr>
              <a:t>Mme Meriem DERKAOUI  </a:t>
            </a:r>
            <a:r>
              <a:rPr lang="fr-FR" b="1" dirty="0">
                <a:sym typeface="Wingdings"/>
              </a:rPr>
              <a:t>Mme Florence LAROCHE</a:t>
            </a:r>
          </a:p>
          <a:p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Représentant de la Ville de Suresnes</a:t>
            </a:r>
          </a:p>
          <a:p>
            <a:r>
              <a:rPr lang="fr-FR" dirty="0">
                <a:sym typeface="Wingdings"/>
              </a:rPr>
              <a:t>M. Jean-Pierre RESPAUT </a:t>
            </a:r>
            <a:r>
              <a:rPr lang="fr-FR" sz="2000" dirty="0">
                <a:sym typeface="Wingdings"/>
              </a:rPr>
              <a:t></a:t>
            </a:r>
            <a:r>
              <a:rPr lang="fr-FR" dirty="0">
                <a:sym typeface="Wingdings"/>
              </a:rPr>
              <a:t> </a:t>
            </a:r>
            <a:r>
              <a:rPr lang="fr-FR" b="1" dirty="0">
                <a:sym typeface="Wingdings"/>
              </a:rPr>
              <a:t>Mme Véronique BÉTHOUART-DOLIQUE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/>
          <a:lstStyle/>
          <a:p>
            <a:r>
              <a:rPr lang="fr-FR" dirty="0"/>
              <a:t>Fonctionnement de l’association en 2021</a:t>
            </a:r>
            <a:br>
              <a:rPr lang="fr-FR" dirty="0"/>
            </a:br>
            <a:r>
              <a:rPr lang="fr-FR" dirty="0"/>
              <a:t>Les instances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628800"/>
            <a:ext cx="4392488" cy="1665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1 Assemblée générale ordinaire, le 09/02/2021</a:t>
            </a:r>
            <a:r>
              <a:rPr lang="fr-FR" sz="2000" dirty="0"/>
              <a:t> (visioconférence)</a:t>
            </a:r>
            <a:endParaRPr lang="fr-FR" sz="2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2" y="3140968"/>
            <a:ext cx="4032448" cy="30243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4008" y="1684546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/>
              <a:t>3 Conseils d’administration</a:t>
            </a:r>
          </a:p>
          <a:p>
            <a:endParaRPr lang="fr-FR" sz="2200" dirty="0"/>
          </a:p>
          <a:p>
            <a:pPr>
              <a:buFont typeface="Wingdings" pitchFamily="2" charset="2"/>
              <a:buChar char="v"/>
            </a:pPr>
            <a:r>
              <a:rPr lang="fr-FR" dirty="0"/>
              <a:t>12/01/2021 (Visioconférence)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21/05/2021 (Visioconférence)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17/11/2021 (Suresnes - MUS)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7667" y="6237312"/>
            <a:ext cx="3931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Visite de la nouvelle exposition du MUS à l’occasion du</a:t>
            </a:r>
          </a:p>
          <a:p>
            <a:r>
              <a:rPr lang="fr-FR" sz="1200" dirty="0"/>
              <a:t>Conseil d’administration de novembre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91264" cy="1143000"/>
          </a:xfrm>
        </p:spPr>
        <p:txBody>
          <a:bodyPr/>
          <a:lstStyle/>
          <a:p>
            <a:r>
              <a:rPr lang="fr-FR" dirty="0"/>
              <a:t>Fonctionnement de l’association en 2020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23528" y="1412776"/>
            <a:ext cx="4176464" cy="45720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Commissions thématiques en 2021</a:t>
            </a:r>
          </a:p>
          <a:p>
            <a:pPr>
              <a:buFont typeface="Wingdings" pitchFamily="2" charset="2"/>
              <a:buChar char="v"/>
            </a:pPr>
            <a:r>
              <a:rPr lang="fr-FR" sz="2000" dirty="0"/>
              <a:t>Valorisation-Promotion : travail sur un dossier pédagogique</a:t>
            </a:r>
          </a:p>
          <a:p>
            <a:pPr>
              <a:buFont typeface="Wingdings" pitchFamily="2" charset="2"/>
              <a:buChar char="v"/>
            </a:pPr>
            <a:r>
              <a:rPr lang="fr-FR" sz="2000" dirty="0"/>
              <a:t>Pas de commission préservation-Rénovation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  <a:p>
            <a:r>
              <a:rPr lang="fr-FR" dirty="0"/>
              <a:t>Groupes de travail</a:t>
            </a:r>
          </a:p>
          <a:p>
            <a:pPr>
              <a:buFont typeface="Wingdings" pitchFamily="2" charset="2"/>
              <a:buChar char="v"/>
            </a:pPr>
            <a:r>
              <a:rPr lang="fr-FR" sz="2000" dirty="0"/>
              <a:t>Printemps des cités-jardins</a:t>
            </a:r>
          </a:p>
          <a:p>
            <a:pPr>
              <a:buFont typeface="Wingdings" pitchFamily="2" charset="2"/>
              <a:buChar char="v"/>
            </a:pPr>
            <a:r>
              <a:rPr lang="fr-FR" sz="2000" dirty="0"/>
              <a:t>Comité d’organisation du colloque / Comité éditorial et scientifique de l’ouvrage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1088"/>
            <a:ext cx="3312368" cy="248427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76" y="1124744"/>
            <a:ext cx="21459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268760"/>
            <a:ext cx="18715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8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adhérents en 2021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0375" y="3789040"/>
            <a:ext cx="7640017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Nouveaux adhérents :</a:t>
            </a:r>
          </a:p>
          <a:p>
            <a:pPr>
              <a:buFont typeface="Wingdings" pitchFamily="2" charset="2"/>
              <a:buChar char="v"/>
            </a:pPr>
            <a:r>
              <a:rPr lang="fr-FR" sz="1800" dirty="0"/>
              <a:t>Ecole nationale supérieure d’architecture Versailles-Marseille</a:t>
            </a:r>
          </a:p>
          <a:p>
            <a:pPr>
              <a:buFont typeface="Wingdings" pitchFamily="2" charset="2"/>
              <a:buChar char="v"/>
            </a:pPr>
            <a:r>
              <a:rPr lang="fr-FR" sz="1800" dirty="0"/>
              <a:t>AORIF</a:t>
            </a:r>
          </a:p>
          <a:p>
            <a:pPr>
              <a:buFont typeface="Wingdings" pitchFamily="2" charset="2"/>
              <a:buChar char="v"/>
            </a:pPr>
            <a:r>
              <a:rPr lang="fr-FR" sz="1800" dirty="0"/>
              <a:t>Association Les Amis de l’Histoire et du Patrimoine de Paris-Jardins</a:t>
            </a:r>
          </a:p>
        </p:txBody>
      </p:sp>
      <p:sp>
        <p:nvSpPr>
          <p:cNvPr id="3074" name="AutoShape 2" descr="RÃ©sultat de recherche d'images pour &quot;logo office de tourisme de sures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RÃ©sultat de recherche d'images pour &quot;logo office de tourisme de sures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8" name="AutoShape 6" descr="RÃ©sultat de recherche d'images pour &quot;logo office de tourisme de sures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0" name="AutoShape 8" descr="RÃ©sultat de recherche d'images pour &quot;logo office de tourisme de sures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2" name="AutoShape 10" descr="RÃ©sultat de recherche d'images pour &quot;logo ville argenteu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3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71524"/>
              </p:ext>
            </p:extLst>
          </p:nvPr>
        </p:nvGraphicFramePr>
        <p:xfrm>
          <a:off x="827584" y="1628800"/>
          <a:ext cx="62646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Collège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Collège</a:t>
                      </a:r>
                      <a:r>
                        <a:rPr lang="fr-FR" baseline="0" dirty="0"/>
                        <a:t> n.1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Collège n.2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Collège n.3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2E5AA6A-E47C-4290-8719-1847E929A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5" y="5659547"/>
            <a:ext cx="2024505" cy="971916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D9DB378-9B08-4062-A812-E9F089D91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645467"/>
            <a:ext cx="1787158" cy="10238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D54233-8127-4548-A1EF-4920B2304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7336" y="5707965"/>
            <a:ext cx="2124744" cy="826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fr-FR" dirty="0"/>
              <a:t>REVUE DE PRESSE 2021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423460"/>
            <a:ext cx="2136058" cy="294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3082"/>
            <a:ext cx="4165276" cy="28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7546" y="4374307"/>
            <a:ext cx="76328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/>
              <a:t>ON PARLE DE NOUS :</a:t>
            </a:r>
          </a:p>
          <a:p>
            <a:r>
              <a:rPr lang="fr-FR" sz="1100" i="1" dirty="0"/>
              <a:t>Les Echos</a:t>
            </a:r>
            <a:r>
              <a:rPr lang="fr-FR" sz="1100" dirty="0"/>
              <a:t>, deux articles sur les cités-jardins dans le cadre d’une série sur l’histoire ouvrière du Val-de-Marne </a:t>
            </a:r>
          </a:p>
          <a:p>
            <a:r>
              <a:rPr lang="fr-FR" sz="1100" dirty="0"/>
              <a:t>o « Maisons-Alfort : usines et cités-jardins, l’empreinte de la famille Guyon », le 02/08/2021 </a:t>
            </a:r>
          </a:p>
          <a:p>
            <a:r>
              <a:rPr lang="fr-FR" sz="1100" dirty="0"/>
              <a:t>o « Val-de-Marne : à Champigny-sur-Marne, plongée dans l’utopie ouvrière des cités-jardins », le 23/07/2021 </a:t>
            </a:r>
          </a:p>
          <a:p>
            <a:endParaRPr lang="fr-FR" sz="1100" dirty="0"/>
          </a:p>
          <a:p>
            <a:r>
              <a:rPr lang="fr-FR" sz="1100" dirty="0"/>
              <a:t>• </a:t>
            </a:r>
            <a:r>
              <a:rPr lang="fr-FR" sz="1100" i="1" dirty="0"/>
              <a:t>Objectif Grand Paris</a:t>
            </a:r>
            <a:r>
              <a:rPr lang="fr-FR" sz="1100" dirty="0"/>
              <a:t>, « Champigny-sur-Marne : une cité-jardin toujours dans l’air du temps », septembre 2021 </a:t>
            </a:r>
          </a:p>
          <a:p>
            <a:r>
              <a:rPr lang="fr-FR" sz="1100" dirty="0"/>
              <a:t>• </a:t>
            </a:r>
            <a:r>
              <a:rPr lang="fr-FR" sz="1100" i="1" dirty="0"/>
              <a:t>Actualités habitat</a:t>
            </a:r>
            <a:r>
              <a:rPr lang="fr-FR" sz="1100" dirty="0"/>
              <a:t>, « Cités-jardins : et si les utopistes avaient raison ? », n°110, le 31/08/2021 </a:t>
            </a:r>
          </a:p>
          <a:p>
            <a:r>
              <a:rPr lang="fr-FR" sz="1100" dirty="0"/>
              <a:t>• </a:t>
            </a:r>
            <a:r>
              <a:rPr lang="fr-FR" sz="1100" i="1" dirty="0"/>
              <a:t>Revue Ensemble </a:t>
            </a:r>
            <a:r>
              <a:rPr lang="fr-FR" sz="1100" dirty="0"/>
              <a:t>(AORIF), « Préserver, valoriser, promouvoir : le rôle de l’Association régionale des cités-jardins d’Ile-de-France », n°59, décembre 2021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425" y="6118852"/>
            <a:ext cx="536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ym typeface="Wingdings"/>
              </a:rPr>
              <a:t></a:t>
            </a:r>
            <a:r>
              <a:rPr lang="fr-FR" sz="2800" dirty="0"/>
              <a:t> </a:t>
            </a:r>
            <a:r>
              <a:rPr lang="fr-FR" dirty="0">
                <a:hlinkClick r:id="rId4"/>
              </a:rPr>
              <a:t>https://www.citesjardins-idf.fr/espace-presse/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1346</Words>
  <Application>Microsoft Office PowerPoint</Application>
  <PresentationFormat>Affichage à l'écran (4:3)</PresentationFormat>
  <Paragraphs>291</Paragraphs>
  <Slides>34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Schoolbook</vt:lpstr>
      <vt:lpstr>Courier New</vt:lpstr>
      <vt:lpstr>Wingdings</vt:lpstr>
      <vt:lpstr>Wingdings 2</vt:lpstr>
      <vt:lpstr>Oriel</vt:lpstr>
      <vt:lpstr>Assemblée générale ordinaire</vt:lpstr>
      <vt:lpstr>INTRODUCTION</vt:lpstr>
      <vt:lpstr>Présentation du  rapport moral 2021</vt:lpstr>
      <vt:lpstr>Gouvernance</vt:lpstr>
      <vt:lpstr>Changements d’administrateurs</vt:lpstr>
      <vt:lpstr>Fonctionnement de l’association en 2021 Les instances</vt:lpstr>
      <vt:lpstr>Fonctionnement de l’association en 2020</vt:lpstr>
      <vt:lpstr>Les adhérents en 2021</vt:lpstr>
      <vt:lpstr>REVUE DE PRESSE 2021</vt:lpstr>
      <vt:lpstr>Communication :  une augmentation continue</vt:lpstr>
      <vt:lpstr>Le site internet citesjardins-idf.fr</vt:lpstr>
      <vt:lpstr>Le site internet citesjardins-idf.fr</vt:lpstr>
      <vt:lpstr>Mémoires de cité-jardin, siège social de l’association et lieu d’accueil du public</vt:lpstr>
      <vt:lpstr>MEMOIRES DE CITE-JARDIN</vt:lpstr>
      <vt:lpstr>MEMOIRES DE CITE-JARDIN</vt:lpstr>
      <vt:lpstr>Memoires de cite-jardin</vt:lpstr>
      <vt:lpstr>Memoires de cite-jardin</vt:lpstr>
      <vt:lpstr>EVENEMENTS EN 2022</vt:lpstr>
      <vt:lpstr>Evénéments marquants en 2021</vt:lpstr>
      <vt:lpstr>Printemps des cités-jardins 2021</vt:lpstr>
      <vt:lpstr>ORGANISATION DU COLLOQUE « DES CITES-JARDINS POUR LE XXI° SIECLE »</vt:lpstr>
      <vt:lpstr>PLAN D’ACTIONS 2022</vt:lpstr>
      <vt:lpstr>Les grands axes de travail pour 2022</vt:lpstr>
      <vt:lpstr>Présentation PowerPoint</vt:lpstr>
      <vt:lpstr>PRESENTATION DU RAPPORT FINANCIER 2021</vt:lpstr>
      <vt:lpstr>MONTANT DES COTISATIONS 2022</vt:lpstr>
      <vt:lpstr>Proposition montants des cotisations 2022</vt:lpstr>
      <vt:lpstr>PRESENTATION DU BUDGET 2022</vt:lpstr>
      <vt:lpstr>ELECTIONS DU CONSEIL D’ADMINISTRATION 2022-2024</vt:lpstr>
      <vt:lpstr>COLLEGE N.1 (Collectivités – bailleurs)</vt:lpstr>
      <vt:lpstr>COLLEGE N.2 (Instituts d’enseignement supérieur et associations)</vt:lpstr>
      <vt:lpstr>COLLEGE N.3 (Adhérents individuels)</vt:lpstr>
      <vt:lpstr>CLOTURE DE L’ASSEMBLÉE GÉNÉRALE ORDINAIRE</vt:lpstr>
      <vt:lpstr>Merci pour votre attention...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ordinaire</dc:title>
  <dc:creator>Milena Crespo</dc:creator>
  <cp:lastModifiedBy>Association Cités-jardins</cp:lastModifiedBy>
  <cp:revision>60</cp:revision>
  <dcterms:created xsi:type="dcterms:W3CDTF">2019-01-14T11:06:31Z</dcterms:created>
  <dcterms:modified xsi:type="dcterms:W3CDTF">2022-02-17T13:09:19Z</dcterms:modified>
</cp:coreProperties>
</file>